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
  </p:notesMasterIdLst>
  <p:sldIdLst>
    <p:sldId id="262" r:id="rId2"/>
    <p:sldId id="263" r:id="rId3"/>
    <p:sldId id="264" r:id="rId4"/>
    <p:sldId id="265" r:id="rId5"/>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7" autoAdjust="0"/>
  </p:normalViewPr>
  <p:slideViewPr>
    <p:cSldViewPr>
      <p:cViewPr>
        <p:scale>
          <a:sx n="142" d="100"/>
          <a:sy n="142" d="100"/>
        </p:scale>
        <p:origin x="-1860" y="343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55B01-D492-4B06-9640-2A153CB54572}" type="datetimeFigureOut">
              <a:rPr lang="ru-RU" smtClean="0"/>
              <a:pPr/>
              <a:t>12.04.2022</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CAF24-BDD3-4ACD-ADDA-A120BB648203}" type="slidenum">
              <a:rPr lang="ru-RU" smtClean="0"/>
              <a:pPr/>
              <a:t>‹#›</a:t>
            </a:fld>
            <a:endParaRPr lang="ru-RU"/>
          </a:p>
        </p:txBody>
      </p:sp>
    </p:spTree>
    <p:extLst>
      <p:ext uri="{BB962C8B-B14F-4D97-AF65-F5344CB8AC3E}">
        <p14:creationId xmlns:p14="http://schemas.microsoft.com/office/powerpoint/2010/main" val="419522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1DCAF24-BDD3-4ACD-ADDA-A120BB648203}"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normAutofit lnSpcReduction="10000"/>
          </a:bodyPr>
          <a:lstStyle/>
          <a:p>
            <a:pPr lvl="0"/>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1DCAF24-BDD3-4ACD-ADDA-A120BB648203}"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1DCAF24-BDD3-4ACD-ADDA-A120BB648203}"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6743700" y="4064"/>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6858000" cy="3352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09728" y="8522210"/>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028700" y="3759200"/>
            <a:ext cx="4800600" cy="23368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67F09BBE-E8A8-40BE-BDF2-99C359C23CB7}" type="datetimeFigureOut">
              <a:rPr lang="ru-RU" smtClean="0"/>
              <a:pPr/>
              <a:t>12.04.2022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16586" y="3226816"/>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3200400" y="2820416"/>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3271266" y="2946400"/>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3257550" y="2932602"/>
            <a:ext cx="342900" cy="588433"/>
          </a:xfrm>
        </p:spPr>
        <p:txBody>
          <a:bodyPr/>
          <a:lstStyle>
            <a:lvl1pPr>
              <a:defRPr>
                <a:solidFill>
                  <a:schemeClr val="accent3">
                    <a:shade val="75000"/>
                  </a:schemeClr>
                </a:solidFill>
              </a:defRPr>
            </a:lvl1pPr>
          </a:lstStyle>
          <a:p>
            <a:fld id="{32C85972-F640-4CC8-A13B-6D05466AA4E9}" type="slidenum">
              <a:rPr lang="ru-RU" smtClean="0"/>
              <a:pPr/>
              <a:t>‹#›</a:t>
            </a:fld>
            <a:endParaRPr lang="ru-RU"/>
          </a:p>
        </p:txBody>
      </p:sp>
      <p:sp>
        <p:nvSpPr>
          <p:cNvPr id="8" name="Заголовок 7"/>
          <p:cNvSpPr>
            <a:spLocks noGrp="1"/>
          </p:cNvSpPr>
          <p:nvPr>
            <p:ph type="ctrTitle"/>
          </p:nvPr>
        </p:nvSpPr>
        <p:spPr>
          <a:xfrm>
            <a:off x="514350" y="508000"/>
            <a:ext cx="5829300" cy="23368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7F09BBE-E8A8-40BE-BDF2-99C359C23CB7}"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C85972-F640-4CC8-A13B-6D05466AA4E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5257800" y="0"/>
            <a:ext cx="16002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6858000" cy="20726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09728" y="8522210"/>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1194816" y="4370832"/>
            <a:ext cx="832713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5129784" y="3901017"/>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5200650" y="4027001"/>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5186934" y="4013204"/>
            <a:ext cx="342900" cy="588433"/>
          </a:xfrm>
        </p:spPr>
        <p:txBody>
          <a:bodyPr/>
          <a:lstStyle/>
          <a:p>
            <a:fld id="{32C85972-F640-4CC8-A13B-6D05466AA4E9}" type="slidenum">
              <a:rPr lang="ru-RU" smtClean="0"/>
              <a:pPr/>
              <a:t>‹#›</a:t>
            </a:fld>
            <a:endParaRPr lang="ru-RU"/>
          </a:p>
        </p:txBody>
      </p:sp>
      <p:sp>
        <p:nvSpPr>
          <p:cNvPr id="3" name="Вертикальный текст 2"/>
          <p:cNvSpPr>
            <a:spLocks noGrp="1"/>
          </p:cNvSpPr>
          <p:nvPr>
            <p:ph type="body" orient="vert" idx="1"/>
          </p:nvPr>
        </p:nvSpPr>
        <p:spPr>
          <a:xfrm>
            <a:off x="228600" y="406400"/>
            <a:ext cx="4914900" cy="776182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7F09BBE-E8A8-40BE-BDF2-99C359C23CB7}"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5543550" y="406404"/>
            <a:ext cx="1085850" cy="7802033"/>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67F09BBE-E8A8-40BE-BDF2-99C359C23CB7}"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3271266" y="1368498"/>
            <a:ext cx="342900" cy="588433"/>
          </a:xfrm>
        </p:spPr>
        <p:txBody>
          <a:bodyPr/>
          <a:lstStyle/>
          <a:p>
            <a:fld id="{32C85972-F640-4CC8-A13B-6D05466AA4E9}" type="slidenum">
              <a:rPr lang="ru-RU" smtClean="0"/>
              <a:pPr/>
              <a:t>‹#›</a:t>
            </a:fld>
            <a:endParaRPr lang="ru-RU"/>
          </a:p>
        </p:txBody>
      </p:sp>
      <p:sp>
        <p:nvSpPr>
          <p:cNvPr id="8" name="Содержимое 7"/>
          <p:cNvSpPr>
            <a:spLocks noGrp="1"/>
          </p:cNvSpPr>
          <p:nvPr>
            <p:ph sz="quarter" idx="1"/>
          </p:nvPr>
        </p:nvSpPr>
        <p:spPr>
          <a:xfrm>
            <a:off x="226314" y="2036064"/>
            <a:ext cx="6377940" cy="6096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6743700" y="2540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14300" y="3048000"/>
            <a:ext cx="6624828" cy="406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16586" y="189803"/>
            <a:ext cx="6624828" cy="2852928"/>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026320" y="3657602"/>
            <a:ext cx="4860131" cy="2230967"/>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09728" y="8522210"/>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67F09BBE-E8A8-40BE-BDF2-99C359C23CB7}" type="datetimeFigureOut">
              <a:rPr lang="ru-RU" smtClean="0"/>
              <a:pPr/>
              <a:t>12.04.2022</a:t>
            </a:fld>
            <a:endParaRPr lang="ru-RU"/>
          </a:p>
        </p:txBody>
      </p:sp>
      <p:sp>
        <p:nvSpPr>
          <p:cNvPr id="8" name="Прямая соединительная линия 7"/>
          <p:cNvSpPr>
            <a:spLocks noChangeShapeType="1"/>
          </p:cNvSpPr>
          <p:nvPr/>
        </p:nvSpPr>
        <p:spPr bwMode="auto">
          <a:xfrm>
            <a:off x="114300" y="325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3200400" y="2820416"/>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3271266" y="2946400"/>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3257550" y="2932602"/>
            <a:ext cx="342900" cy="588433"/>
          </a:xfrm>
        </p:spPr>
        <p:txBody>
          <a:bodyPr/>
          <a:lstStyle>
            <a:lvl1pPr>
              <a:defRPr>
                <a:solidFill>
                  <a:schemeClr val="accent3">
                    <a:shade val="75000"/>
                  </a:schemeClr>
                </a:solidFill>
              </a:defRPr>
            </a:lvl1pPr>
          </a:lstStyle>
          <a:p>
            <a:fld id="{32C85972-F640-4CC8-A13B-6D05466AA4E9}" type="slidenum">
              <a:rPr lang="ru-RU" smtClean="0"/>
              <a:pPr/>
              <a:t>‹#›</a:t>
            </a:fld>
            <a:endParaRPr lang="ru-RU"/>
          </a:p>
        </p:txBody>
      </p:sp>
      <p:sp>
        <p:nvSpPr>
          <p:cNvPr id="2" name="Заголовок 1"/>
          <p:cNvSpPr>
            <a:spLocks noGrp="1"/>
          </p:cNvSpPr>
          <p:nvPr>
            <p:ph type="title"/>
          </p:nvPr>
        </p:nvSpPr>
        <p:spPr>
          <a:xfrm>
            <a:off x="541735" y="711200"/>
            <a:ext cx="5829300" cy="2032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314" y="304800"/>
            <a:ext cx="6400800" cy="1011936"/>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4343400" y="8546592"/>
            <a:ext cx="2283714" cy="487680"/>
          </a:xfrm>
        </p:spPr>
        <p:txBody>
          <a:bodyPr/>
          <a:lstStyle/>
          <a:p>
            <a:fld id="{67F09BBE-E8A8-40BE-BDF2-99C359C23CB7}" type="datetimeFigureOut">
              <a:rPr lang="ru-RU" smtClean="0"/>
              <a:pPr/>
              <a:t>12.04.2022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C85972-F640-4CC8-A13B-6D05466AA4E9}" type="slidenum">
              <a:rPr lang="ru-RU" smtClean="0"/>
              <a:pPr/>
              <a:t>‹#›</a:t>
            </a:fld>
            <a:endParaRPr lang="ru-RU"/>
          </a:p>
        </p:txBody>
      </p:sp>
      <p:sp>
        <p:nvSpPr>
          <p:cNvPr id="8" name="Прямая соединительная линия 7"/>
          <p:cNvSpPr>
            <a:spLocks noChangeShapeType="1"/>
          </p:cNvSpPr>
          <p:nvPr/>
        </p:nvSpPr>
        <p:spPr bwMode="auto">
          <a:xfrm flipV="1">
            <a:off x="3422311" y="2100871"/>
            <a:ext cx="6691" cy="6426076"/>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226314" y="1828800"/>
            <a:ext cx="3028950" cy="6242304"/>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3600450" y="1828800"/>
            <a:ext cx="3028950" cy="6242304"/>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3429000" y="2933700"/>
            <a:ext cx="0" cy="5583936"/>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6858000" cy="1930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14300" y="1828800"/>
            <a:ext cx="6624828" cy="1219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09442" y="8522208"/>
            <a:ext cx="6624828" cy="41452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226315" y="2032001"/>
            <a:ext cx="3030141" cy="977299"/>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3593499" y="2032000"/>
            <a:ext cx="3031331" cy="97536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67F09BBE-E8A8-40BE-BDF2-99C359C23CB7}" type="datetimeFigureOut">
              <a:rPr lang="ru-RU" smtClean="0"/>
              <a:pPr/>
              <a:t>12.04.2022</a:t>
            </a:fld>
            <a:endParaRPr lang="ru-RU"/>
          </a:p>
        </p:txBody>
      </p:sp>
      <p:sp>
        <p:nvSpPr>
          <p:cNvPr id="8" name="Нижний колонтитул 7"/>
          <p:cNvSpPr>
            <a:spLocks noGrp="1"/>
          </p:cNvSpPr>
          <p:nvPr>
            <p:ph type="ftr" sz="quarter" idx="11"/>
          </p:nvPr>
        </p:nvSpPr>
        <p:spPr>
          <a:xfrm>
            <a:off x="228600" y="8546592"/>
            <a:ext cx="2686050" cy="487680"/>
          </a:xfrm>
        </p:spPr>
        <p:txBody>
          <a:bodyPr/>
          <a:lstStyle/>
          <a:p>
            <a:endParaRPr lang="ru-RU"/>
          </a:p>
        </p:txBody>
      </p:sp>
      <p:sp>
        <p:nvSpPr>
          <p:cNvPr id="15" name="Прямая соединительная линия 14"/>
          <p:cNvSpPr>
            <a:spLocks noChangeShapeType="1"/>
          </p:cNvSpPr>
          <p:nvPr/>
        </p:nvSpPr>
        <p:spPr bwMode="auto">
          <a:xfrm>
            <a:off x="114300" y="170688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226314" y="3295179"/>
            <a:ext cx="3031236" cy="5091205"/>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3600450" y="3295177"/>
            <a:ext cx="3028950" cy="5096256"/>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3200400" y="1274715"/>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3271266" y="1400699"/>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3257550" y="1389890"/>
            <a:ext cx="342900" cy="588433"/>
          </a:xfrm>
        </p:spPr>
        <p:txBody>
          <a:bodyPr/>
          <a:lstStyle>
            <a:lvl1pPr algn="ctr">
              <a:defRPr/>
            </a:lvl1pPr>
          </a:lstStyle>
          <a:p>
            <a:fld id="{32C85972-F640-4CC8-A13B-6D05466AA4E9}"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7F09BBE-E8A8-40BE-BDF2-99C359C23CB7}" type="datetimeFigureOut">
              <a:rPr lang="ru-RU" smtClean="0"/>
              <a:pPr/>
              <a:t>12.04.2022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3257550" y="1381362"/>
            <a:ext cx="342900" cy="588433"/>
          </a:xfrm>
        </p:spPr>
        <p:txBody>
          <a:bodyPr/>
          <a:lstStyle/>
          <a:p>
            <a:fld id="{32C85972-F640-4CC8-A13B-6D05466AA4E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6858000" cy="20726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09728" y="8522210"/>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14300" y="211328"/>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67F09BBE-E8A8-40BE-BDF2-99C359C23CB7}" type="datetimeFigureOut">
              <a:rPr lang="ru-RU" smtClean="0"/>
              <a:pPr/>
              <a:t>12.04.2022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3200400" y="8432800"/>
            <a:ext cx="457200" cy="588432"/>
          </a:xfrm>
        </p:spPr>
        <p:txBody>
          <a:bodyPr/>
          <a:lstStyle>
            <a:lvl1pPr>
              <a:defRPr>
                <a:solidFill>
                  <a:srgbClr val="FFFFFF"/>
                </a:solidFill>
              </a:defRPr>
            </a:lvl1pPr>
          </a:lstStyle>
          <a:p>
            <a:fld id="{32C85972-F640-4CC8-A13B-6D05466AA4E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14300" y="203200"/>
            <a:ext cx="6624828" cy="4064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6858000" cy="1584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14300" y="812800"/>
            <a:ext cx="2057400" cy="7823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85750" y="1219200"/>
            <a:ext cx="1771650" cy="13208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285750" y="2641602"/>
            <a:ext cx="1771650" cy="5526617"/>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14300" y="71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2343150" y="914400"/>
            <a:ext cx="4229100" cy="7213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971550" y="304800"/>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042416" y="430784"/>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028700" y="416986"/>
            <a:ext cx="342900" cy="588433"/>
          </a:xfrm>
        </p:spPr>
        <p:txBody>
          <a:bodyPr/>
          <a:lstStyle>
            <a:lvl1pPr>
              <a:defRPr>
                <a:solidFill>
                  <a:schemeClr val="accent3">
                    <a:shade val="75000"/>
                  </a:schemeClr>
                </a:solidFill>
              </a:defRPr>
            </a:lvl1pPr>
          </a:lstStyle>
          <a:p>
            <a:fld id="{32C85972-F640-4CC8-A13B-6D05466AA4E9}" type="slidenum">
              <a:rPr lang="ru-RU" smtClean="0"/>
              <a:pPr/>
              <a:t>‹#›</a:t>
            </a:fld>
            <a:endParaRPr lang="ru-RU"/>
          </a:p>
        </p:txBody>
      </p:sp>
      <p:sp>
        <p:nvSpPr>
          <p:cNvPr id="21" name="Прямоугольник 20"/>
          <p:cNvSpPr>
            <a:spLocks noChangeArrowheads="1"/>
          </p:cNvSpPr>
          <p:nvPr/>
        </p:nvSpPr>
        <p:spPr bwMode="auto">
          <a:xfrm>
            <a:off x="112014" y="851784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67F09BBE-E8A8-40BE-BDF2-99C359C23CB7}" type="datetimeFigureOut">
              <a:rPr lang="ru-RU" smtClean="0"/>
              <a:pPr/>
              <a:t>12.04.2022</a:t>
            </a:fld>
            <a:endParaRPr lang="ru-RU"/>
          </a:p>
        </p:txBody>
      </p:sp>
      <p:sp>
        <p:nvSpPr>
          <p:cNvPr id="6" name="Нижний колонтитул 5"/>
          <p:cNvSpPr>
            <a:spLocks noGrp="1"/>
          </p:cNvSpPr>
          <p:nvPr>
            <p:ph type="ftr" sz="quarter" idx="11"/>
          </p:nvPr>
        </p:nvSpPr>
        <p:spPr>
          <a:xfrm>
            <a:off x="226314" y="8547797"/>
            <a:ext cx="2537460" cy="48768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14300" y="71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14300" y="203200"/>
            <a:ext cx="6624828" cy="4023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14300" y="812800"/>
            <a:ext cx="2057400" cy="7823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971550" y="304800"/>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042416" y="430784"/>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028700" y="416986"/>
            <a:ext cx="342900" cy="588433"/>
          </a:xfrm>
        </p:spPr>
        <p:txBody>
          <a:bodyPr/>
          <a:lstStyle/>
          <a:p>
            <a:fld id="{32C85972-F640-4CC8-A13B-6D05466AA4E9}" type="slidenum">
              <a:rPr lang="ru-RU" smtClean="0"/>
              <a:pPr/>
              <a:t>‹#›</a:t>
            </a:fld>
            <a:endParaRPr lang="ru-RU"/>
          </a:p>
        </p:txBody>
      </p:sp>
      <p:sp>
        <p:nvSpPr>
          <p:cNvPr id="2" name="Заголовок 1"/>
          <p:cNvSpPr>
            <a:spLocks noGrp="1"/>
          </p:cNvSpPr>
          <p:nvPr>
            <p:ph type="title"/>
          </p:nvPr>
        </p:nvSpPr>
        <p:spPr>
          <a:xfrm>
            <a:off x="2250281" y="6705600"/>
            <a:ext cx="4400550" cy="16256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2250281" y="812800"/>
            <a:ext cx="4400550" cy="56896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285750" y="1320800"/>
            <a:ext cx="1828800" cy="70104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12014" y="851784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4341114" y="8539979"/>
            <a:ext cx="2283714" cy="487680"/>
          </a:xfrm>
        </p:spPr>
        <p:txBody>
          <a:bodyPr/>
          <a:lstStyle/>
          <a:p>
            <a:fld id="{67F09BBE-E8A8-40BE-BDF2-99C359C23CB7}" type="datetimeFigureOut">
              <a:rPr lang="ru-RU" smtClean="0"/>
              <a:pPr/>
              <a:t>12.04.2022</a:t>
            </a:fld>
            <a:endParaRPr lang="ru-RU"/>
          </a:p>
        </p:txBody>
      </p:sp>
      <p:sp>
        <p:nvSpPr>
          <p:cNvPr id="6" name="Нижний колонтитул 5"/>
          <p:cNvSpPr>
            <a:spLocks noGrp="1"/>
          </p:cNvSpPr>
          <p:nvPr>
            <p:ph type="ftr" sz="quarter" idx="11"/>
          </p:nvPr>
        </p:nvSpPr>
        <p:spPr>
          <a:xfrm>
            <a:off x="226314" y="8547797"/>
            <a:ext cx="2688336" cy="48768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2"/>
            <a:ext cx="6858000" cy="18578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12014" y="851784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4343400" y="8539979"/>
            <a:ext cx="2283714" cy="487680"/>
          </a:xfrm>
          <a:prstGeom prst="rect">
            <a:avLst/>
          </a:prstGeom>
        </p:spPr>
        <p:txBody>
          <a:bodyPr vert="horz"/>
          <a:lstStyle>
            <a:lvl1pPr algn="r" eaLnBrk="1" latinLnBrk="0" hangingPunct="1">
              <a:defRPr kumimoji="0" sz="1400">
                <a:solidFill>
                  <a:srgbClr val="FFFFFF"/>
                </a:solidFill>
              </a:defRPr>
            </a:lvl1pPr>
          </a:lstStyle>
          <a:p>
            <a:fld id="{67F09BBE-E8A8-40BE-BDF2-99C359C23CB7}" type="datetimeFigureOut">
              <a:rPr lang="ru-RU" smtClean="0"/>
              <a:pPr/>
              <a:t>12.04.2022</a:t>
            </a:fld>
            <a:endParaRPr lang="ru-RU"/>
          </a:p>
        </p:txBody>
      </p:sp>
      <p:sp>
        <p:nvSpPr>
          <p:cNvPr id="3" name="Нижний колонтитул 2"/>
          <p:cNvSpPr>
            <a:spLocks noGrp="1"/>
          </p:cNvSpPr>
          <p:nvPr>
            <p:ph type="ftr" sz="quarter" idx="3"/>
          </p:nvPr>
        </p:nvSpPr>
        <p:spPr>
          <a:xfrm>
            <a:off x="228600" y="8547797"/>
            <a:ext cx="2686050" cy="48768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14300" y="1702324"/>
            <a:ext cx="6624828"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3200400" y="1274715"/>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3271266" y="1400699"/>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3257550" y="1386901"/>
            <a:ext cx="342900" cy="588433"/>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2C85972-F640-4CC8-A13B-6D05466AA4E9}" type="slidenum">
              <a:rPr lang="ru-RU" smtClean="0"/>
              <a:pPr/>
              <a:t>‹#›</a:t>
            </a:fld>
            <a:endParaRPr lang="ru-RU"/>
          </a:p>
        </p:txBody>
      </p:sp>
      <p:sp>
        <p:nvSpPr>
          <p:cNvPr id="22" name="Заголовок 21"/>
          <p:cNvSpPr>
            <a:spLocks noGrp="1"/>
          </p:cNvSpPr>
          <p:nvPr>
            <p:ph type="title"/>
          </p:nvPr>
        </p:nvSpPr>
        <p:spPr>
          <a:xfrm>
            <a:off x="226314" y="304800"/>
            <a:ext cx="6400800" cy="1011936"/>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226314" y="2032000"/>
            <a:ext cx="6400800" cy="6132576"/>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t="3000" r="6000" b="5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4941168" y="251520"/>
            <a:ext cx="1772816" cy="577680"/>
          </a:xfrm>
          <a:prstGeom prst="rect">
            <a:avLst/>
          </a:prstGeom>
          <a:noFill/>
          <a:ln w="9525">
            <a:noFill/>
            <a:miter lim="800000"/>
            <a:headEnd/>
            <a:tailEnd/>
          </a:ln>
        </p:spPr>
      </p:pic>
      <p:sp>
        <p:nvSpPr>
          <p:cNvPr id="4" name="Прямоугольник 3"/>
          <p:cNvSpPr/>
          <p:nvPr/>
        </p:nvSpPr>
        <p:spPr>
          <a:xfrm>
            <a:off x="1268760" y="611560"/>
            <a:ext cx="4608512" cy="3231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Памятка по </a:t>
            </a:r>
            <a:r>
              <a:rPr lang="ru-RU" sz="15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электробезопасности</a:t>
            </a:r>
            <a:r>
              <a:rPr lang="ru-RU" sz="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для населения</a:t>
            </a:r>
            <a:endParaRPr lang="ru-RU" sz="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Прямоугольник 4"/>
          <p:cNvSpPr/>
          <p:nvPr/>
        </p:nvSpPr>
        <p:spPr>
          <a:xfrm>
            <a:off x="116632" y="827584"/>
            <a:ext cx="6624736" cy="692497"/>
          </a:xfrm>
          <a:prstGeom prst="rect">
            <a:avLst/>
          </a:prstGeom>
        </p:spPr>
        <p:txBody>
          <a:bodyPr wrap="square">
            <a:spAutoFit/>
          </a:bodyPr>
          <a:lstStyle/>
          <a:p>
            <a:pPr indent="534988" algn="just"/>
            <a:r>
              <a:rPr lang="ru-RU" sz="1300" dirty="0" smtClean="0">
                <a:latin typeface="Times New Roman" pitchFamily="18" charset="0"/>
                <a:cs typeface="Times New Roman" pitchFamily="18" charset="0"/>
              </a:rPr>
              <a:t>Статистика свидетельствует о том, </a:t>
            </a:r>
            <a:r>
              <a:rPr lang="ru-RU" sz="1300" dirty="0" smtClean="0">
                <a:solidFill>
                  <a:schemeClr val="tx2">
                    <a:lumMod val="75000"/>
                  </a:schemeClr>
                </a:solidFill>
                <a:latin typeface="Times New Roman" pitchFamily="18" charset="0"/>
                <a:cs typeface="Times New Roman" pitchFamily="18" charset="0"/>
              </a:rPr>
              <a:t>что </a:t>
            </a:r>
            <a:r>
              <a:rPr lang="ru-RU" sz="1300" dirty="0" smtClean="0">
                <a:latin typeface="Times New Roman" pitchFamily="18" charset="0"/>
                <a:cs typeface="Times New Roman" pitchFamily="18" charset="0"/>
              </a:rPr>
              <a:t>основными причинами </a:t>
            </a:r>
            <a:r>
              <a:rPr lang="ru-RU" sz="1300" dirty="0" err="1" smtClean="0">
                <a:latin typeface="Times New Roman" pitchFamily="18" charset="0"/>
                <a:cs typeface="Times New Roman" pitchFamily="18" charset="0"/>
              </a:rPr>
              <a:t>электротравматизма</a:t>
            </a:r>
            <a:r>
              <a:rPr lang="ru-RU" sz="1300" dirty="0" smtClean="0">
                <a:latin typeface="Times New Roman" pitchFamily="18" charset="0"/>
                <a:cs typeface="Times New Roman" pitchFamily="18" charset="0"/>
              </a:rPr>
              <a:t>  является  недостаточная осведомленность об опасности действия электрического тока и несоблюдение основных требований  </a:t>
            </a:r>
            <a:r>
              <a:rPr lang="ru-RU" sz="1300" dirty="0" err="1" smtClean="0">
                <a:latin typeface="Times New Roman" pitchFamily="18" charset="0"/>
                <a:cs typeface="Times New Roman" pitchFamily="18" charset="0"/>
              </a:rPr>
              <a:t>электробезопасности</a:t>
            </a:r>
            <a:r>
              <a:rPr lang="ru-RU" sz="1300" dirty="0" smtClean="0">
                <a:latin typeface="Times New Roman" pitchFamily="18" charset="0"/>
                <a:cs typeface="Times New Roman" pitchFamily="18" charset="0"/>
              </a:rPr>
              <a:t> в быту и на улице.</a:t>
            </a:r>
            <a:endParaRPr lang="ru-RU" sz="1300" dirty="0">
              <a:latin typeface="Times New Roman" pitchFamily="18" charset="0"/>
              <a:cs typeface="Times New Roman" pitchFamily="18" charset="0"/>
            </a:endParaRPr>
          </a:p>
        </p:txBody>
      </p:sp>
      <p:sp>
        <p:nvSpPr>
          <p:cNvPr id="6" name="Прямоугольник 5"/>
          <p:cNvSpPr/>
          <p:nvPr/>
        </p:nvSpPr>
        <p:spPr>
          <a:xfrm>
            <a:off x="116632" y="1475656"/>
            <a:ext cx="6624736" cy="492443"/>
          </a:xfrm>
          <a:prstGeom prst="rect">
            <a:avLst/>
          </a:prstGeom>
        </p:spPr>
        <p:txBody>
          <a:bodyPr wrap="square">
            <a:spAutoFit/>
          </a:bodyPr>
          <a:lstStyle/>
          <a:p>
            <a:pPr indent="534988" algn="just"/>
            <a:r>
              <a:rPr lang="ru-RU" sz="1300" b="1" dirty="0" smtClean="0">
                <a:latin typeface="Times New Roman" pitchFamily="18" charset="0"/>
                <a:cs typeface="Times New Roman" pitchFamily="18" charset="0"/>
              </a:rPr>
              <a:t>НЕОБХОДИМО ПОМНИТЬ ОБ ОПАСНОСТИ ЭЛЕКТРИЧЕСТВА</a:t>
            </a:r>
            <a:r>
              <a:rPr lang="ru-RU" sz="1300" dirty="0" smtClean="0">
                <a:latin typeface="Times New Roman" pitchFamily="18" charset="0"/>
                <a:cs typeface="Times New Roman" pitchFamily="18" charset="0"/>
              </a:rPr>
              <a:t>, быть внимательным при обращении с ним, соблюдать несложные меры предосторожности:</a:t>
            </a:r>
          </a:p>
        </p:txBody>
      </p:sp>
      <p:sp>
        <p:nvSpPr>
          <p:cNvPr id="7" name="Прямоугольник 6"/>
          <p:cNvSpPr/>
          <p:nvPr/>
        </p:nvSpPr>
        <p:spPr>
          <a:xfrm>
            <a:off x="116632" y="1835696"/>
            <a:ext cx="6624736" cy="4493539"/>
          </a:xfrm>
          <a:prstGeom prst="rect">
            <a:avLst/>
          </a:prstGeom>
        </p:spPr>
        <p:txBody>
          <a:bodyPr wrap="square">
            <a:spAutoFit/>
          </a:bodyPr>
          <a:lstStyle/>
          <a:p>
            <a:pPr indent="360363" algn="just">
              <a:buFont typeface="Wingdings" pitchFamily="2" charset="2"/>
              <a:buChar char="q"/>
            </a:pPr>
            <a:r>
              <a:rPr lang="ru-RU" sz="1300" dirty="0" smtClean="0">
                <a:latin typeface="Times New Roman" pitchFamily="18" charset="0"/>
                <a:cs typeface="Times New Roman" pitchFamily="18" charset="0"/>
              </a:rPr>
              <a:t>постоянно следите за исправным состоянием электропроводки, предохранителей, выключателей, розеток, удлинителей,</a:t>
            </a:r>
            <a:r>
              <a:rPr lang="en-US"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а также шнуров к электроплитам, утюгам и другим бытовым приборам. Не пользуйтесь самодельными удлинителями, неисправными вилками и  электропроводкой  с поврежденной изоляцией;</a:t>
            </a:r>
          </a:p>
          <a:p>
            <a:pPr indent="360363" algn="just">
              <a:buFont typeface="Wingdings" pitchFamily="2" charset="2"/>
              <a:buChar char="q"/>
            </a:pPr>
            <a:r>
              <a:rPr lang="ru-RU" sz="1300" dirty="0" smtClean="0">
                <a:latin typeface="Times New Roman" pitchFamily="18" charset="0"/>
                <a:cs typeface="Times New Roman" pitchFamily="18" charset="0"/>
              </a:rPr>
              <a:t>помните: ванная комната, погреб, санузел, кухня, балкон, лоджия,  гаражи, </a:t>
            </a:r>
            <a:r>
              <a:rPr lang="ru-RU" sz="1300" dirty="0" err="1" smtClean="0">
                <a:latin typeface="Times New Roman" pitchFamily="18" charset="0"/>
                <a:cs typeface="Times New Roman" pitchFamily="18" charset="0"/>
              </a:rPr>
              <a:t>хозпостройки</a:t>
            </a:r>
            <a:r>
              <a:rPr lang="ru-RU" sz="1300" dirty="0" smtClean="0">
                <a:latin typeface="Times New Roman" pitchFamily="18" charset="0"/>
                <a:cs typeface="Times New Roman" pitchFamily="18" charset="0"/>
              </a:rPr>
              <a:t> являются помещениями с повышенной опасностью поражения электрическим током из-за наличия в  них повышенной влажности и имеющих связь  с землей токопроводящих  конструкций (полов, стен, трубопроводов и т.п.).  Устройство в них (а также вне помещений)  электропроводок и  установка электроприборов  требуют  соблюдения  повышенных мер безопасности и применения соответствующей электротехнической продукции в соответствии с проектной документацией;</a:t>
            </a:r>
          </a:p>
          <a:p>
            <a:pPr indent="360363" algn="just">
              <a:buFont typeface="Wingdings" pitchFamily="2" charset="2"/>
              <a:buChar char="q"/>
            </a:pPr>
            <a:r>
              <a:rPr lang="ru-RU" sz="1300" dirty="0" smtClean="0">
                <a:latin typeface="Times New Roman" pitchFamily="18" charset="0"/>
                <a:cs typeface="Times New Roman" pitchFamily="18" charset="0"/>
              </a:rPr>
              <a:t>не  доверяйте монтаж и ремонт электропроводки и электроприборов  случайным людям. Эти работы должны выполняться  только специалистами с соблюдением требований  технической  и проектной документации;</a:t>
            </a:r>
          </a:p>
          <a:p>
            <a:pPr indent="360363" algn="just">
              <a:buFont typeface="Wingdings" pitchFamily="2" charset="2"/>
              <a:buChar char="q"/>
            </a:pPr>
            <a:r>
              <a:rPr lang="ru-RU" sz="1300" dirty="0" smtClean="0">
                <a:latin typeface="Times New Roman" pitchFamily="18" charset="0"/>
                <a:cs typeface="Times New Roman" pitchFamily="18" charset="0"/>
              </a:rPr>
              <a:t>не извлекайте вилку из розетки, взявшись за провод  - он может оборваться  оголив проводники, находящиеся под напряжением;</a:t>
            </a:r>
          </a:p>
          <a:p>
            <a:pPr indent="360363" algn="just">
              <a:buFont typeface="Wingdings" pitchFamily="2" charset="2"/>
              <a:buChar char="q"/>
            </a:pPr>
            <a:r>
              <a:rPr lang="ru-RU" sz="1300" dirty="0" smtClean="0">
                <a:latin typeface="Times New Roman" pitchFamily="18" charset="0"/>
                <a:cs typeface="Times New Roman" pitchFamily="18" charset="0"/>
              </a:rPr>
              <a:t>не подключайте одновременно к электрической сети  большое количество бытовых электрических приборов  - это может привести  к перегреву  электрической  проводки и пожару;</a:t>
            </a:r>
          </a:p>
          <a:p>
            <a:pPr indent="360363" algn="just">
              <a:buFont typeface="Wingdings" pitchFamily="2" charset="2"/>
              <a:buChar char="q"/>
            </a:pPr>
            <a:r>
              <a:rPr lang="ru-RU" sz="1300" dirty="0" smtClean="0">
                <a:latin typeface="Times New Roman" pitchFamily="18" charset="0"/>
                <a:cs typeface="Times New Roman" pitchFamily="18" charset="0"/>
              </a:rPr>
              <a:t>не прикасайтесь одновременно  к электрическим приборам, выключателям,  розеткам и заземленным  металлическим предметам (батареям отопления, водопроводным и газовым трубам);</a:t>
            </a:r>
          </a:p>
        </p:txBody>
      </p:sp>
      <p:sp>
        <p:nvSpPr>
          <p:cNvPr id="8" name="Прямоугольник 7"/>
          <p:cNvSpPr/>
          <p:nvPr/>
        </p:nvSpPr>
        <p:spPr>
          <a:xfrm>
            <a:off x="116632" y="6156176"/>
            <a:ext cx="6624736" cy="1492716"/>
          </a:xfrm>
          <a:prstGeom prst="rect">
            <a:avLst/>
          </a:prstGeom>
        </p:spPr>
        <p:txBody>
          <a:bodyPr wrap="square">
            <a:spAutoFit/>
          </a:bodyPr>
          <a:lstStyle/>
          <a:p>
            <a:pPr indent="360363" algn="just">
              <a:buFont typeface="Wingdings" pitchFamily="2" charset="2"/>
              <a:buChar char="q"/>
            </a:pPr>
            <a:r>
              <a:rPr lang="ru-RU" sz="1300" dirty="0" smtClean="0">
                <a:latin typeface="Times New Roman" pitchFamily="18" charset="0"/>
                <a:cs typeface="Times New Roman" pitchFamily="18" charset="0"/>
              </a:rPr>
              <a:t>не устанавливайте палатки, не  разводите костры , не  рубите деревья , не осуществляйте рыбную ловлю  под проводами линий электропередачи;</a:t>
            </a:r>
          </a:p>
          <a:p>
            <a:pPr indent="360363" algn="just">
              <a:buFont typeface="Wingdings" pitchFamily="2" charset="2"/>
              <a:buChar char="q"/>
            </a:pPr>
            <a:r>
              <a:rPr lang="ru-RU" sz="1300" dirty="0" smtClean="0">
                <a:latin typeface="Times New Roman" pitchFamily="18" charset="0"/>
                <a:cs typeface="Times New Roman" pitchFamily="18" charset="0"/>
              </a:rPr>
              <a:t>не </a:t>
            </a:r>
            <a:r>
              <a:rPr lang="ru-RU" sz="1300" dirty="0" smtClean="0">
                <a:latin typeface="Times New Roman" pitchFamily="18" charset="0"/>
                <a:cs typeface="Times New Roman" pitchFamily="18" charset="0"/>
              </a:rPr>
              <a:t>включайте </a:t>
            </a:r>
            <a:r>
              <a:rPr lang="ru-RU" sz="1300" dirty="0" smtClean="0">
                <a:latin typeface="Times New Roman" pitchFamily="18" charset="0"/>
                <a:cs typeface="Times New Roman" pitchFamily="18" charset="0"/>
              </a:rPr>
              <a:t>электроприборы, вилка которых имеет дополнительный  (заземляющий ) контакт, в розетки без заземляющих контактов;</a:t>
            </a:r>
          </a:p>
          <a:p>
            <a:pPr indent="360363" algn="just">
              <a:buFont typeface="Wingdings" pitchFamily="2" charset="2"/>
              <a:buChar char="q"/>
            </a:pPr>
            <a:r>
              <a:rPr lang="ru-RU" sz="1300" dirty="0" smtClean="0">
                <a:latin typeface="Times New Roman" pitchFamily="18" charset="0"/>
                <a:cs typeface="Times New Roman" pitchFamily="18" charset="0"/>
              </a:rPr>
              <a:t>при пользовании переносными электроприборами, электронасосами, на дачных и приусадебных участках следует применять устройства защитного отключения (УЗО) или  использовать </a:t>
            </a:r>
            <a:r>
              <a:rPr lang="ru-RU" sz="1300" dirty="0" err="1" smtClean="0">
                <a:latin typeface="Times New Roman" pitchFamily="18" charset="0"/>
                <a:cs typeface="Times New Roman" pitchFamily="18" charset="0"/>
              </a:rPr>
              <a:t>электроприемники</a:t>
            </a:r>
            <a:r>
              <a:rPr lang="ru-RU" sz="1300" dirty="0" smtClean="0">
                <a:latin typeface="Times New Roman" pitchFamily="18" charset="0"/>
                <a:cs typeface="Times New Roman" pitchFamily="18" charset="0"/>
              </a:rPr>
              <a:t> на напряжение не выше 25 вольт.</a:t>
            </a:r>
          </a:p>
        </p:txBody>
      </p:sp>
      <p:sp>
        <p:nvSpPr>
          <p:cNvPr id="9" name="Прямоугольник 8"/>
          <p:cNvSpPr/>
          <p:nvPr/>
        </p:nvSpPr>
        <p:spPr>
          <a:xfrm>
            <a:off x="116634" y="7740352"/>
            <a:ext cx="5112568" cy="338554"/>
          </a:xfrm>
          <a:prstGeom prst="rect">
            <a:avLst/>
          </a:prstGeom>
        </p:spPr>
        <p:txBody>
          <a:bodyPr wrap="square">
            <a:spAutoFit/>
          </a:bodyPr>
          <a:lstStyle/>
          <a:p>
            <a:pPr algn="just"/>
            <a:r>
              <a:rPr lang="en-US" sz="1600" b="1" dirty="0" smtClean="0">
                <a:ln w="12700">
                  <a:solidFill>
                    <a:schemeClr val="accent3">
                      <a:lumMod val="50000"/>
                    </a:schemeClr>
                  </a:solidFill>
                  <a:prstDash val="solid"/>
                </a:ln>
                <a:noFill/>
                <a:effectLst>
                  <a:outerShdw blurRad="41275" dist="20320" dir="1800000" algn="tl" rotWithShape="0">
                    <a:srgbClr val="000000">
                      <a:alpha val="40000"/>
                    </a:srgbClr>
                  </a:outerShdw>
                </a:effectLst>
                <a:latin typeface="Bahnschrift SemiLight SemiConde" pitchFamily="34" charset="0"/>
              </a:rPr>
              <a:t>          </a:t>
            </a:r>
            <a:endParaRPr lang="ru-RU" sz="1600" b="1" dirty="0">
              <a:ln w="12700">
                <a:solidFill>
                  <a:schemeClr val="accent3">
                    <a:lumMod val="50000"/>
                  </a:schemeClr>
                </a:solidFill>
                <a:prstDash val="solid"/>
              </a:ln>
              <a:solidFill>
                <a:schemeClr val="accent3">
                  <a:lumMod val="50000"/>
                </a:schemeClr>
              </a:solidFill>
              <a:effectLst>
                <a:outerShdw blurRad="41275" dist="20320" dir="1800000" algn="tl" rotWithShape="0">
                  <a:srgbClr val="000000">
                    <a:alpha val="40000"/>
                  </a:srgbClr>
                </a:outerShdw>
              </a:effectLst>
              <a:latin typeface="Bahnschrift SemiLight SemiConde" pitchFamily="34" charset="0"/>
            </a:endParaRPr>
          </a:p>
        </p:txBody>
      </p:sp>
      <p:sp>
        <p:nvSpPr>
          <p:cNvPr id="12" name="Прямоугольник 11"/>
          <p:cNvSpPr/>
          <p:nvPr/>
        </p:nvSpPr>
        <p:spPr>
          <a:xfrm>
            <a:off x="116632" y="7596336"/>
            <a:ext cx="6624736" cy="692497"/>
          </a:xfrm>
          <a:prstGeom prst="rect">
            <a:avLst/>
          </a:prstGeom>
        </p:spPr>
        <p:txBody>
          <a:bodyPr wrap="square">
            <a:spAutoFit/>
          </a:bodyPr>
          <a:lstStyle/>
          <a:p>
            <a:pPr algn="just"/>
            <a:r>
              <a:rPr lang="ru-RU" sz="1300" b="1" dirty="0" smtClean="0">
                <a:latin typeface="Times New Roman" pitchFamily="18" charset="0"/>
                <a:cs typeface="Times New Roman" pitchFamily="18" charset="0"/>
              </a:rPr>
              <a:t>    ПРИ ОБНАРУЖЕНИИ ОБОРВАННЫХ ПРОВОДОВ ИНЫХ АВАРИЙНЫХ СИТУАЦИЙ, СВЯЗАННЫХ С ЭЛЕКТРОУСТАНОВКАМИ, СООБЩИТЕ      ОБ     ЭТОМ     ПО      ЕДИНОМУ     НОМЕРУ     ТЕЛЕФОНА </a:t>
            </a:r>
            <a:r>
              <a:rPr lang="ru-RU" sz="1300" b="1" dirty="0" smtClean="0">
                <a:solidFill>
                  <a:srgbClr val="FF0000"/>
                </a:solidFill>
                <a:latin typeface="Times New Roman" pitchFamily="18" charset="0"/>
                <a:cs typeface="Times New Roman" pitchFamily="18" charset="0"/>
              </a:rPr>
              <a:t>144</a:t>
            </a:r>
            <a:endParaRPr lang="ru-RU" sz="1300" b="1" dirty="0">
              <a:solidFill>
                <a:srgbClr val="FF0000"/>
              </a:solidFill>
              <a:latin typeface="Times New Roman" pitchFamily="18" charset="0"/>
              <a:cs typeface="Times New Roman" pitchFamily="18" charset="0"/>
            </a:endParaRPr>
          </a:p>
        </p:txBody>
      </p:sp>
      <p:sp>
        <p:nvSpPr>
          <p:cNvPr id="13" name="Прямоугольник 12"/>
          <p:cNvSpPr/>
          <p:nvPr/>
        </p:nvSpPr>
        <p:spPr>
          <a:xfrm>
            <a:off x="1268760" y="8532440"/>
            <a:ext cx="4752528" cy="36933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hnschrift Condensed" pitchFamily="34" charset="0"/>
              </a:rPr>
              <a:t> филиал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hnschrift Condensed" pitchFamily="34" charset="0"/>
              </a:rPr>
              <a:t>Госэнергогазнадзора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hnschrift Condensed" pitchFamily="34" charset="0"/>
              </a:rPr>
              <a:t> по Брестской области</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Прямоугольник 14"/>
          <p:cNvSpPr/>
          <p:nvPr/>
        </p:nvSpPr>
        <p:spPr>
          <a:xfrm>
            <a:off x="116632" y="8244408"/>
            <a:ext cx="6624736" cy="276999"/>
          </a:xfrm>
          <a:prstGeom prst="rect">
            <a:avLst/>
          </a:prstGeom>
        </p:spPr>
        <p:txBody>
          <a:bodyPr wrap="square">
            <a:spAutoFit/>
          </a:bodyPr>
          <a:lstStyle/>
          <a:p>
            <a:pPr algn="ctr"/>
            <a:r>
              <a:rPr lang="ru-RU" sz="1200" b="1" i="1" dirty="0" smtClean="0">
                <a:latin typeface="Times New Roman" pitchFamily="18" charset="0"/>
                <a:cs typeface="Times New Roman" pitchFamily="18" charset="0"/>
              </a:rPr>
              <a:t>              Соблюдение указанных правил является гарантом Вашей безопасности!</a:t>
            </a:r>
            <a:endParaRPr lang="ru-RU" sz="1200" b="1" i="1"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5000" r="2000" b="5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srcRect/>
          <a:stretch>
            <a:fillRect/>
          </a:stretch>
        </p:blipFill>
        <p:spPr bwMode="auto">
          <a:xfrm>
            <a:off x="4725145" y="251520"/>
            <a:ext cx="1988840" cy="648072"/>
          </a:xfrm>
          <a:prstGeom prst="rect">
            <a:avLst/>
          </a:prstGeom>
          <a:noFill/>
          <a:ln w="9525">
            <a:noFill/>
            <a:miter lim="800000"/>
            <a:headEnd/>
            <a:tailEnd/>
          </a:ln>
        </p:spPr>
      </p:pic>
      <p:sp>
        <p:nvSpPr>
          <p:cNvPr id="4" name="Прямоугольник 3"/>
          <p:cNvSpPr/>
          <p:nvPr/>
        </p:nvSpPr>
        <p:spPr>
          <a:xfrm>
            <a:off x="908722" y="683568"/>
            <a:ext cx="5040560" cy="323165"/>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1500" b="1" dirty="0" smtClean="0">
                <a:ln/>
                <a:solidFill>
                  <a:schemeClr val="accent3"/>
                </a:solidFill>
                <a:latin typeface="Times New Roman" pitchFamily="18" charset="0"/>
                <a:cs typeface="Times New Roman" pitchFamily="18" charset="0"/>
              </a:rPr>
              <a:t>Памятка по </a:t>
            </a:r>
            <a:r>
              <a:rPr lang="en-US" sz="1500" b="1" dirty="0" smtClean="0">
                <a:ln/>
                <a:solidFill>
                  <a:schemeClr val="accent3"/>
                </a:solidFill>
                <a:latin typeface="Times New Roman" pitchFamily="18" charset="0"/>
                <a:cs typeface="Times New Roman" pitchFamily="18" charset="0"/>
              </a:rPr>
              <a:t> </a:t>
            </a:r>
            <a:r>
              <a:rPr lang="ru-RU" sz="1500" b="1" dirty="0" smtClean="0">
                <a:ln/>
                <a:solidFill>
                  <a:schemeClr val="accent3"/>
                </a:solidFill>
                <a:latin typeface="Times New Roman" pitchFamily="18" charset="0"/>
                <a:cs typeface="Times New Roman" pitchFamily="18" charset="0"/>
              </a:rPr>
              <a:t>безопасному использованию газа в быту</a:t>
            </a:r>
            <a:endParaRPr lang="ru-RU" sz="1500" b="1" dirty="0">
              <a:ln/>
              <a:solidFill>
                <a:schemeClr val="accent3"/>
              </a:solidFill>
              <a:latin typeface="Times New Roman" pitchFamily="18" charset="0"/>
              <a:cs typeface="Times New Roman" pitchFamily="18" charset="0"/>
            </a:endParaRPr>
          </a:p>
        </p:txBody>
      </p:sp>
      <p:sp>
        <p:nvSpPr>
          <p:cNvPr id="5" name="Прямоугольник 4"/>
          <p:cNvSpPr/>
          <p:nvPr/>
        </p:nvSpPr>
        <p:spPr>
          <a:xfrm>
            <a:off x="188640" y="971602"/>
            <a:ext cx="6436096" cy="3093154"/>
          </a:xfrm>
          <a:prstGeom prst="rect">
            <a:avLst/>
          </a:prstGeom>
        </p:spPr>
        <p:txBody>
          <a:bodyPr wrap="square">
            <a:spAutoFit/>
          </a:bodyPr>
          <a:lstStyle/>
          <a:p>
            <a:pPr indent="534988" algn="just"/>
            <a:r>
              <a:rPr lang="ru-RU" sz="1300" dirty="0" smtClean="0">
                <a:latin typeface="Times New Roman" pitchFamily="18" charset="0"/>
                <a:cs typeface="Times New Roman" pitchFamily="18" charset="0"/>
              </a:rPr>
              <a:t>При сжигании бытового газа образуется угарный газ, который не имеет ни цвета, ни запаха, и является высокотоксичным газом. При отсутствии тяги угарный газ попадает в помещение. При нахождении в течение 5 минут в помещении, в воздухе которого содержится 0,5% угарного газа, человек теряет сознание, смерть наступает через 30 минут.</a:t>
            </a:r>
          </a:p>
          <a:p>
            <a:pPr indent="534988" algn="just"/>
            <a:r>
              <a:rPr lang="ru-RU" sz="1300" b="1" dirty="0" smtClean="0">
                <a:latin typeface="Times New Roman" pitchFamily="18" charset="0"/>
                <a:cs typeface="Times New Roman" pitchFamily="18" charset="0"/>
              </a:rPr>
              <a:t>ВО ИЗБЕЖАНИЕ НЕСЧАСТНЫХ СЛУЧАЕВ, СВЯЗАННЫХ С ОТРАВЛЕНИЕМ УГАРНЫМ ГАЗОМ НЕОБХОДИМО </a:t>
            </a:r>
            <a:r>
              <a:rPr lang="ru-RU" sz="1300" dirty="0" smtClean="0">
                <a:latin typeface="Times New Roman" pitchFamily="18" charset="0"/>
                <a:cs typeface="Times New Roman" pitchFamily="18" charset="0"/>
              </a:rPr>
              <a:t>производить своевременную проверку технического состояния дымовых и вентиляционных каналов. По вопросу проверки состояния дымовых и вентиляционных каналов необходимо обращаться в специализированные организации. Допускается выполнение работ по повторной проверке и прочистке дымовых и вентиляционных каналов в одноэтажных, блокированных жилых домах собственником, прошедшим специальное обучение.</a:t>
            </a:r>
          </a:p>
          <a:p>
            <a:pPr indent="534988" algn="just"/>
            <a:r>
              <a:rPr lang="ru-RU" sz="1300" b="1" dirty="0" smtClean="0">
                <a:latin typeface="Times New Roman" pitchFamily="18" charset="0"/>
                <a:cs typeface="Times New Roman" pitchFamily="18" charset="0"/>
              </a:rPr>
              <a:t>В ЦЕЛЯХ ОБЕСПЕЧЕНИЯ БЕЗАВАРИЙНОЙ РАБОТЫ ГАЗОВОГО ОБОРУДОВАНИЯ И ВО ИЗБЕЖАНИЕ НЕСЧАСТНЫХ СЛУЧАЕВ, СВЯЗАННЫХ С ОТРАВЛЕНИЕМ ГАЗОМ ЗАПРЕЩАЕТСЯ:  </a:t>
            </a:r>
            <a:endParaRPr lang="ru-RU" sz="1300" b="1" dirty="0">
              <a:latin typeface="Times New Roman" pitchFamily="18" charset="0"/>
              <a:cs typeface="Times New Roman" pitchFamily="18" charset="0"/>
            </a:endParaRPr>
          </a:p>
        </p:txBody>
      </p:sp>
      <p:sp>
        <p:nvSpPr>
          <p:cNvPr id="6" name="Прямоугольник 5"/>
          <p:cNvSpPr/>
          <p:nvPr/>
        </p:nvSpPr>
        <p:spPr>
          <a:xfrm>
            <a:off x="116632" y="3923928"/>
            <a:ext cx="6436096" cy="4201150"/>
          </a:xfrm>
          <a:prstGeom prst="rect">
            <a:avLst/>
          </a:prstGeom>
        </p:spPr>
        <p:txBody>
          <a:bodyPr wrap="square">
            <a:spAutoFit/>
          </a:bodyPr>
          <a:lstStyle/>
          <a:p>
            <a:pPr algn="just">
              <a:buFont typeface="Wingdings" pitchFamily="2" charset="2"/>
              <a:buChar char="q"/>
            </a:pPr>
            <a:r>
              <a:rPr lang="ru-RU" sz="1200" dirty="0" smtClean="0">
                <a:latin typeface="Times New Roman" pitchFamily="18" charset="0"/>
                <a:cs typeface="Times New Roman" pitchFamily="18" charset="0"/>
              </a:rPr>
              <a:t>самостоятельно устанавливать и запускать газовое оборудование в работу; </a:t>
            </a:r>
          </a:p>
          <a:p>
            <a:pPr algn="just">
              <a:buFont typeface="Wingdings" pitchFamily="2" charset="2"/>
              <a:buChar char="q"/>
            </a:pPr>
            <a:r>
              <a:rPr lang="ru-RU" sz="1200" dirty="0" smtClean="0">
                <a:latin typeface="Times New Roman" pitchFamily="18" charset="0"/>
                <a:cs typeface="Times New Roman" pitchFamily="18" charset="0"/>
              </a:rPr>
              <a:t> производить наладку газового оборудования лицам, не имеющим на это право, в соответствии с законодательством;</a:t>
            </a:r>
          </a:p>
          <a:p>
            <a:pPr algn="just">
              <a:buFont typeface="Wingdings" pitchFamily="2" charset="2"/>
              <a:buChar char="q"/>
            </a:pPr>
            <a:r>
              <a:rPr lang="ru-RU" sz="1200" dirty="0" smtClean="0">
                <a:latin typeface="Times New Roman" pitchFamily="18" charset="0"/>
                <a:cs typeface="Times New Roman" pitchFamily="18" charset="0"/>
              </a:rPr>
              <a:t> закрывать решетку или зазор в нижней части двери или стены, предназначенные для притока воздуха, необходимого для горения газа, в помещении, где установлено газовое оборудование;</a:t>
            </a:r>
          </a:p>
          <a:p>
            <a:pPr algn="just">
              <a:buFont typeface="Wingdings" pitchFamily="2" charset="2"/>
              <a:buChar char="q"/>
            </a:pPr>
            <a:r>
              <a:rPr lang="ru-RU" sz="1200" dirty="0" smtClean="0">
                <a:latin typeface="Times New Roman" pitchFamily="18" charset="0"/>
                <a:cs typeface="Times New Roman" pitchFamily="18" charset="0"/>
              </a:rPr>
              <a:t>пользоваться газовым оборудованием при отсутствии тяги в дымоходе; </a:t>
            </a:r>
          </a:p>
          <a:p>
            <a:pPr algn="just">
              <a:buFont typeface="Wingdings" pitchFamily="2" charset="2"/>
              <a:buChar char="q"/>
            </a:pPr>
            <a:r>
              <a:rPr lang="ru-RU" sz="1200" dirty="0" smtClean="0">
                <a:latin typeface="Times New Roman" pitchFamily="18" charset="0"/>
                <a:cs typeface="Times New Roman" pitchFamily="18" charset="0"/>
              </a:rPr>
              <a:t>пользоваться неисправным газовым оборудованием; </a:t>
            </a:r>
          </a:p>
          <a:p>
            <a:pPr algn="just">
              <a:buFont typeface="Wingdings" pitchFamily="2" charset="2"/>
              <a:buChar char="q"/>
            </a:pPr>
            <a:r>
              <a:rPr lang="ru-RU" sz="1200" dirty="0" smtClean="0">
                <a:latin typeface="Times New Roman" pitchFamily="18" charset="0"/>
                <a:cs typeface="Times New Roman" pitchFamily="18" charset="0"/>
              </a:rPr>
              <a:t> самостоятельно разбирать и ремонтировать газовое оборудование;</a:t>
            </a:r>
          </a:p>
          <a:p>
            <a:pPr algn="just">
              <a:buFont typeface="Wingdings" pitchFamily="2" charset="2"/>
              <a:buChar char="q"/>
            </a:pPr>
            <a:r>
              <a:rPr lang="ru-RU" sz="1200" dirty="0" smtClean="0">
                <a:latin typeface="Times New Roman" pitchFamily="18" charset="0"/>
                <a:cs typeface="Times New Roman" pitchFamily="18" charset="0"/>
              </a:rPr>
              <a:t>вносить изменения в конструкцию газового оборудования;</a:t>
            </a:r>
          </a:p>
          <a:p>
            <a:pPr algn="just">
              <a:buFont typeface="Wingdings" pitchFamily="2" charset="2"/>
              <a:buChar char="q"/>
            </a:pPr>
            <a:r>
              <a:rPr lang="ru-RU" sz="1200" dirty="0" smtClean="0">
                <a:latin typeface="Times New Roman" pitchFamily="18" charset="0"/>
                <a:cs typeface="Times New Roman" pitchFamily="18" charset="0"/>
              </a:rPr>
              <a:t>  оставлять открытыми краны (перед газоиспользующим оборудованием и на нем) после окончания пользования газоиспользующим оборудованием;</a:t>
            </a:r>
          </a:p>
          <a:p>
            <a:pPr algn="just">
              <a:buFont typeface="Wingdings" pitchFamily="2" charset="2"/>
              <a:buChar char="q"/>
            </a:pPr>
            <a:r>
              <a:rPr lang="ru-RU" sz="1200" dirty="0" smtClean="0">
                <a:latin typeface="Times New Roman" pitchFamily="18" charset="0"/>
                <a:cs typeface="Times New Roman" pitchFamily="18" charset="0"/>
              </a:rPr>
              <a:t>оставлять работающее газовое оборудование без надзора.</a:t>
            </a:r>
          </a:p>
          <a:p>
            <a:pPr algn="just"/>
            <a:r>
              <a:rPr lang="ru-RU" sz="1300" b="1" dirty="0" smtClean="0">
                <a:latin typeface="Times New Roman" pitchFamily="18" charset="0"/>
                <a:cs typeface="Times New Roman" pitchFamily="18" charset="0"/>
              </a:rPr>
              <a:t>ЕСЛИ ВЫ ПОЧУВСТВОВАЛИ ЗАПАХ ГАЗА:</a:t>
            </a:r>
          </a:p>
          <a:p>
            <a:pPr algn="just">
              <a:buFont typeface="Wingdings" pitchFamily="2" charset="2"/>
              <a:buChar char="q"/>
            </a:pPr>
            <a:r>
              <a:rPr lang="ru-RU" sz="1200" dirty="0" smtClean="0">
                <a:latin typeface="Times New Roman" pitchFamily="18" charset="0"/>
                <a:cs typeface="Times New Roman" pitchFamily="18" charset="0"/>
              </a:rPr>
              <a:t>закройте кран подачи газа, находящийся на газопроводе перед газовым оборудованием; </a:t>
            </a:r>
          </a:p>
          <a:p>
            <a:pPr algn="just">
              <a:buFont typeface="Wingdings" pitchFamily="2" charset="2"/>
              <a:buChar char="q"/>
            </a:pPr>
            <a:r>
              <a:rPr lang="ru-RU" sz="1200" dirty="0" smtClean="0">
                <a:latin typeface="Times New Roman" pitchFamily="18" charset="0"/>
                <a:cs typeface="Times New Roman" pitchFamily="18" charset="0"/>
              </a:rPr>
              <a:t>откройте окна и двери для проветривания помещения, обеспечив максимальный приток свежего воздуха; </a:t>
            </a:r>
          </a:p>
          <a:p>
            <a:pPr algn="just">
              <a:buFont typeface="Wingdings" pitchFamily="2" charset="2"/>
              <a:buChar char="q"/>
            </a:pPr>
            <a:r>
              <a:rPr lang="ru-RU" sz="1200" dirty="0" smtClean="0">
                <a:latin typeface="Times New Roman" pitchFamily="18" charset="0"/>
                <a:cs typeface="Times New Roman" pitchFamily="18" charset="0"/>
              </a:rPr>
              <a:t>не включайте и не выключайте электрический свет или какие-либо электроприборы;</a:t>
            </a:r>
          </a:p>
          <a:p>
            <a:pPr algn="just">
              <a:buFont typeface="Wingdings" pitchFamily="2" charset="2"/>
              <a:buChar char="q"/>
            </a:pPr>
            <a:r>
              <a:rPr lang="ru-RU" sz="1200" dirty="0" smtClean="0">
                <a:latin typeface="Times New Roman" pitchFamily="18" charset="0"/>
                <a:cs typeface="Times New Roman" pitchFamily="18" charset="0"/>
              </a:rPr>
              <a:t> не пользуйтесь открытым огнем (зажигалками, спичками и т.п.) и не курите;</a:t>
            </a:r>
          </a:p>
          <a:p>
            <a:pPr algn="just">
              <a:buFont typeface="Wingdings" pitchFamily="2" charset="2"/>
              <a:buChar char="q"/>
            </a:pPr>
            <a:r>
              <a:rPr lang="ru-RU" sz="1200" dirty="0" smtClean="0">
                <a:latin typeface="Times New Roman" pitchFamily="18" charset="0"/>
                <a:cs typeface="Times New Roman" pitchFamily="18" charset="0"/>
              </a:rPr>
              <a:t> не пользуйтесь телефоном в загазованном помещении; </a:t>
            </a:r>
          </a:p>
          <a:p>
            <a:r>
              <a:rPr lang="ru-RU" sz="1300" b="1" dirty="0" smtClean="0">
                <a:latin typeface="Times New Roman" pitchFamily="18" charset="0"/>
                <a:cs typeface="Times New Roman" pitchFamily="18" charset="0"/>
              </a:rPr>
              <a:t> </a:t>
            </a:r>
            <a:endParaRPr lang="ru-RU" sz="1300" dirty="0" smtClean="0">
              <a:latin typeface="Times New Roman" pitchFamily="18" charset="0"/>
              <a:cs typeface="Times New Roman" pitchFamily="18" charset="0"/>
            </a:endParaRPr>
          </a:p>
          <a:p>
            <a:r>
              <a:rPr lang="ru-RU" sz="1300" b="1" dirty="0" smtClean="0">
                <a:latin typeface="Times New Roman" pitchFamily="18" charset="0"/>
                <a:cs typeface="Times New Roman" pitchFamily="18" charset="0"/>
              </a:rPr>
              <a:t> </a:t>
            </a:r>
            <a:endParaRPr lang="ru-RU" sz="1300" dirty="0" smtClean="0">
              <a:latin typeface="Times New Roman" pitchFamily="18" charset="0"/>
              <a:cs typeface="Times New Roman" pitchFamily="18" charset="0"/>
            </a:endParaRPr>
          </a:p>
          <a:p>
            <a:r>
              <a:rPr lang="ru-RU" sz="1300" b="1" dirty="0" smtClean="0">
                <a:latin typeface="Times New Roman" pitchFamily="18" charset="0"/>
                <a:cs typeface="Times New Roman" pitchFamily="18" charset="0"/>
              </a:rPr>
              <a:t> </a:t>
            </a:r>
            <a:endParaRPr lang="ru-RU" sz="1300" dirty="0" smtClean="0">
              <a:latin typeface="Times New Roman" pitchFamily="18" charset="0"/>
              <a:cs typeface="Times New Roman" pitchFamily="18" charset="0"/>
            </a:endParaRPr>
          </a:p>
        </p:txBody>
      </p:sp>
      <p:sp>
        <p:nvSpPr>
          <p:cNvPr id="11" name="Прямоугольник 10"/>
          <p:cNvSpPr/>
          <p:nvPr/>
        </p:nvSpPr>
        <p:spPr>
          <a:xfrm>
            <a:off x="188640" y="7452320"/>
            <a:ext cx="6480720" cy="577209"/>
          </a:xfrm>
          <a:prstGeom prst="rect">
            <a:avLst/>
          </a:prstGeom>
        </p:spPr>
        <p:txBody>
          <a:bodyPr wrap="square">
            <a:spAutoFit/>
          </a:bodyPr>
          <a:lstStyle/>
          <a:p>
            <a:pPr algn="just">
              <a:lnSpc>
                <a:spcPts val="2000"/>
              </a:lnSpc>
            </a:pPr>
            <a:r>
              <a:rPr lang="ru-RU" sz="1300" b="1" dirty="0" smtClean="0">
                <a:latin typeface="Times New Roman" pitchFamily="18" charset="0"/>
                <a:cs typeface="Times New Roman" pitchFamily="18" charset="0"/>
              </a:rPr>
              <a:t>О ПОЯВЛЕНИИ В ПОМЕЩЕНИИ ЗАПАХА ГАЗА СЛЕДУЕТ СООБЩИТЬ  ПО ТЕЛЕФОНУ </a:t>
            </a:r>
            <a:r>
              <a:rPr lang="ru-RU" sz="1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104,</a:t>
            </a:r>
            <a:r>
              <a:rPr lang="en-US" sz="1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или 112</a:t>
            </a:r>
            <a:endParaRPr lang="ru-RU" sz="1300" b="1" dirty="0" smtClean="0">
              <a:latin typeface="Times New Roman" pitchFamily="18" charset="0"/>
              <a:cs typeface="Times New Roman" pitchFamily="18" charset="0"/>
            </a:endParaRPr>
          </a:p>
        </p:txBody>
      </p:sp>
      <p:sp>
        <p:nvSpPr>
          <p:cNvPr id="13" name="Прямоугольник 12"/>
          <p:cNvSpPr/>
          <p:nvPr/>
        </p:nvSpPr>
        <p:spPr>
          <a:xfrm>
            <a:off x="116632" y="7956376"/>
            <a:ext cx="6624736" cy="492443"/>
          </a:xfrm>
          <a:prstGeom prst="rect">
            <a:avLst/>
          </a:prstGeom>
        </p:spPr>
        <p:txBody>
          <a:bodyPr wrap="square">
            <a:spAutoFit/>
          </a:bodyPr>
          <a:lstStyle/>
          <a:p>
            <a:pPr algn="just"/>
            <a:r>
              <a:rPr lang="ru-RU" sz="1300" b="1" i="1" dirty="0" smtClean="0">
                <a:latin typeface="Times New Roman" pitchFamily="18" charset="0"/>
                <a:cs typeface="Times New Roman" pitchFamily="18" charset="0"/>
              </a:rPr>
              <a:t>       Гарантом Вашей безопасности является проведение своевременного обслуживания газового оборудования и систем </a:t>
            </a:r>
            <a:r>
              <a:rPr lang="ru-RU" sz="1300" b="1" i="1" dirty="0" err="1" smtClean="0">
                <a:latin typeface="Times New Roman" pitchFamily="18" charset="0"/>
                <a:cs typeface="Times New Roman" pitchFamily="18" charset="0"/>
              </a:rPr>
              <a:t>дымоудаления</a:t>
            </a:r>
            <a:r>
              <a:rPr lang="ru-RU" sz="1300" b="1" i="1" dirty="0" smtClean="0">
                <a:latin typeface="Times New Roman" pitchFamily="18" charset="0"/>
                <a:cs typeface="Times New Roman" pitchFamily="18" charset="0"/>
              </a:rPr>
              <a:t>!</a:t>
            </a:r>
            <a:endParaRPr lang="ru-RU" sz="1300" b="1" i="1" dirty="0">
              <a:latin typeface="Times New Roman" pitchFamily="18" charset="0"/>
              <a:cs typeface="Times New Roman" pitchFamily="18" charset="0"/>
            </a:endParaRPr>
          </a:p>
        </p:txBody>
      </p:sp>
      <p:sp>
        <p:nvSpPr>
          <p:cNvPr id="9" name="Прямоугольник 8"/>
          <p:cNvSpPr/>
          <p:nvPr/>
        </p:nvSpPr>
        <p:spPr>
          <a:xfrm>
            <a:off x="1268760" y="8532440"/>
            <a:ext cx="4752528" cy="36933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hnschrift Condensed" pitchFamily="34" charset="0"/>
              </a:rPr>
              <a:t> филиал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hnschrift Condensed" pitchFamily="34" charset="0"/>
              </a:rPr>
              <a:t>Госэнергогазнадзора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hnschrift Condensed" pitchFamily="34" charset="0"/>
              </a:rPr>
              <a:t> по Брестской области</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88640" y="6300192"/>
            <a:ext cx="1786298" cy="18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2"/>
          <p:cNvPicPr>
            <a:picLocks noChangeAspect="1" noChangeArrowheads="1"/>
          </p:cNvPicPr>
          <p:nvPr/>
        </p:nvPicPr>
        <p:blipFill>
          <a:blip r:embed="rId4" cstate="print"/>
          <a:srcRect/>
          <a:stretch>
            <a:fillRect/>
          </a:stretch>
        </p:blipFill>
        <p:spPr bwMode="auto">
          <a:xfrm>
            <a:off x="4725145" y="251520"/>
            <a:ext cx="1988840" cy="648072"/>
          </a:xfrm>
          <a:prstGeom prst="rect">
            <a:avLst/>
          </a:prstGeom>
          <a:noFill/>
          <a:ln w="9525">
            <a:noFill/>
            <a:miter lim="800000"/>
            <a:headEnd/>
            <a:tailEnd/>
          </a:ln>
        </p:spPr>
      </p:pic>
      <p:sp>
        <p:nvSpPr>
          <p:cNvPr id="5" name="Прямоугольник 4"/>
          <p:cNvSpPr/>
          <p:nvPr/>
        </p:nvSpPr>
        <p:spPr>
          <a:xfrm>
            <a:off x="476672" y="683575"/>
            <a:ext cx="6120679" cy="523220"/>
          </a:xfrm>
          <a:prstGeom prst="rect">
            <a:avLst/>
          </a:prstGeom>
        </p:spPr>
        <p:txBody>
          <a:bodyPr wrap="square">
            <a:spAutoFit/>
          </a:bodyPr>
          <a:lstStyle/>
          <a:p>
            <a:pPr algn="ctr"/>
            <a:r>
              <a:rPr lang="ru-RU" sz="1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Памятка по </a:t>
            </a:r>
            <a:r>
              <a:rPr lang="ru-RU" sz="15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электробезопасности</a:t>
            </a:r>
            <a:r>
              <a:rPr lang="ru-RU" sz="1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p>
          <a:p>
            <a:pPr algn="ctr"/>
            <a:r>
              <a:rPr lang="ru-RU"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для любителей рыбной ловли и других видов активного отдыха</a:t>
            </a:r>
            <a:endParaRPr lang="ru-RU"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10" name="Прямоугольник 9"/>
          <p:cNvSpPr/>
          <p:nvPr/>
        </p:nvSpPr>
        <p:spPr>
          <a:xfrm>
            <a:off x="116632" y="1115616"/>
            <a:ext cx="6624736" cy="1754326"/>
          </a:xfrm>
          <a:prstGeom prst="rect">
            <a:avLst/>
          </a:prstGeom>
        </p:spPr>
        <p:txBody>
          <a:bodyPr wrap="square">
            <a:spAutoFit/>
          </a:bodyPr>
          <a:lstStyle/>
          <a:p>
            <a:pPr lvl="0" indent="457200" algn="just" fontAlgn="base">
              <a:spcBef>
                <a:spcPct val="0"/>
              </a:spcBef>
              <a:spcAft>
                <a:spcPct val="0"/>
              </a:spcAft>
            </a:pPr>
            <a:r>
              <a:rPr lang="ru-RU" sz="1200" dirty="0" smtClean="0">
                <a:solidFill>
                  <a:srgbClr val="000000"/>
                </a:solidFill>
                <a:latin typeface="Times New Roman" pitchFamily="18" charset="0"/>
                <a:ea typeface="Times New Roman" pitchFamily="18" charset="0"/>
                <a:cs typeface="Times New Roman" pitchFamily="18" charset="0"/>
              </a:rPr>
              <a:t>Не секрет, что рыбная ловля является одним из популярнейших способов проведения досуга. А в летнее время к берегам водоемов устремляются как заядлые рыболовы, так и просто любители активного отдыха. Многие, прибыв к месту ловли, в предвкушении удачной рыбалки концентрируются исключительно на своих снастях и водоеме, забывая просто оглянуться вокруг, убедиться в отсутствии потенциальных источников опасности. Опыт последних лет показывает, что одним из главных источников опасности для рыболовов, помимо водоемов, является электричество, а точнее воздушные линии электропередачи (ВЛ), довольно часто проходящие вблизи водоемов. В сочетании с современными длинными, легкими, токопроводящими удилищами воздушные линии электропередачи представляют собой смертельную опасность.</a:t>
            </a:r>
            <a:endParaRPr lang="ru-RU" sz="1200" dirty="0" smtClean="0">
              <a:latin typeface="Times New Roman" pitchFamily="18" charset="0"/>
              <a:cs typeface="Times New Roman" pitchFamily="18" charset="0"/>
            </a:endParaRPr>
          </a:p>
        </p:txBody>
      </p:sp>
      <p:sp>
        <p:nvSpPr>
          <p:cNvPr id="11" name="TextBox 10"/>
          <p:cNvSpPr txBox="1"/>
          <p:nvPr/>
        </p:nvSpPr>
        <p:spPr>
          <a:xfrm>
            <a:off x="116632" y="2843808"/>
            <a:ext cx="6669360" cy="492443"/>
          </a:xfrm>
          <a:prstGeom prst="rect">
            <a:avLst/>
          </a:prstGeom>
          <a:noFill/>
        </p:spPr>
        <p:txBody>
          <a:bodyPr wrap="square" rtlCol="0">
            <a:spAutoFit/>
          </a:bodyPr>
          <a:lstStyle/>
          <a:p>
            <a:pPr algn="just"/>
            <a:r>
              <a:rPr lang="ru-RU" sz="1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ГРАЖДАНЕ! ДАЖЕ В ЧАСЫ ОТДЫХА НЕ ЗАБЫВАЙТЕ ОБ ОПАСНОСТИ, КОТОРУЮ ПРЕДСТАВЛЯЮТ СОБОЙ ЛИНИИ ЭЛЕКТРОПЕРЕДАЧИ:</a:t>
            </a:r>
            <a:endParaRPr lang="ru-RU" sz="1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18" name="TextBox 17"/>
          <p:cNvSpPr txBox="1"/>
          <p:nvPr/>
        </p:nvSpPr>
        <p:spPr>
          <a:xfrm>
            <a:off x="3789045" y="6372200"/>
            <a:ext cx="184731" cy="369332"/>
          </a:xfrm>
          <a:prstGeom prst="rect">
            <a:avLst/>
          </a:prstGeom>
          <a:noFill/>
        </p:spPr>
        <p:txBody>
          <a:bodyPr wrap="none" rtlCol="0">
            <a:spAutoFit/>
          </a:bodyPr>
          <a:lstStyle/>
          <a:p>
            <a:endParaRPr lang="ru-RU" dirty="0"/>
          </a:p>
        </p:txBody>
      </p:sp>
      <p:sp>
        <p:nvSpPr>
          <p:cNvPr id="21" name="TextBox 20"/>
          <p:cNvSpPr txBox="1"/>
          <p:nvPr/>
        </p:nvSpPr>
        <p:spPr>
          <a:xfrm>
            <a:off x="3789045" y="6444208"/>
            <a:ext cx="184731" cy="369332"/>
          </a:xfrm>
          <a:prstGeom prst="rect">
            <a:avLst/>
          </a:prstGeom>
          <a:noFill/>
        </p:spPr>
        <p:txBody>
          <a:bodyPr wrap="none" rtlCol="0">
            <a:spAutoFit/>
          </a:bodyPr>
          <a:lstStyle/>
          <a:p>
            <a:endParaRPr lang="ru-RU" dirty="0"/>
          </a:p>
        </p:txBody>
      </p:sp>
      <p:sp>
        <p:nvSpPr>
          <p:cNvPr id="25" name="TextBox 24"/>
          <p:cNvSpPr txBox="1"/>
          <p:nvPr/>
        </p:nvSpPr>
        <p:spPr>
          <a:xfrm>
            <a:off x="4581133" y="6300192"/>
            <a:ext cx="184731" cy="369332"/>
          </a:xfrm>
          <a:prstGeom prst="rect">
            <a:avLst/>
          </a:prstGeom>
          <a:noFill/>
        </p:spPr>
        <p:txBody>
          <a:bodyPr wrap="none" rtlCol="0">
            <a:spAutoFit/>
          </a:bodyPr>
          <a:lstStyle/>
          <a:p>
            <a:endParaRPr lang="ru-RU" dirty="0"/>
          </a:p>
        </p:txBody>
      </p:sp>
      <p:sp>
        <p:nvSpPr>
          <p:cNvPr id="33" name="Прямоугольник 32"/>
          <p:cNvSpPr/>
          <p:nvPr/>
        </p:nvSpPr>
        <p:spPr>
          <a:xfrm>
            <a:off x="116632" y="3275856"/>
            <a:ext cx="6652120" cy="3046988"/>
          </a:xfrm>
          <a:prstGeom prst="rect">
            <a:avLst/>
          </a:prstGeom>
        </p:spPr>
        <p:txBody>
          <a:bodyPr wrap="square">
            <a:spAutoFit/>
          </a:bodyPr>
          <a:lstStyle/>
          <a:p>
            <a:pPr algn="just">
              <a:buFont typeface="Wingdings" pitchFamily="2" charset="2"/>
              <a:buChar char="q"/>
            </a:pPr>
            <a:r>
              <a:rPr lang="ru-RU" sz="11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НЕ ПРИБЛИЖАЙТЕСЬ </a:t>
            </a:r>
            <a:r>
              <a:rPr lang="ru-RU" sz="1200" dirty="0" smtClean="0">
                <a:latin typeface="Times New Roman" pitchFamily="18" charset="0"/>
                <a:cs typeface="Times New Roman" pitchFamily="18" charset="0"/>
              </a:rPr>
              <a:t>сами и не подносите посторонние предметы к проводам воздушных линий электропередачи, другим токоведущим частям электроустановок на расстояние менее 2 метров, </a:t>
            </a:r>
            <a:r>
              <a:rPr lang="ru-RU" sz="1200" b="1" dirty="0" smtClean="0">
                <a:latin typeface="Times New Roman" pitchFamily="18" charset="0"/>
                <a:cs typeface="Times New Roman" pitchFamily="18" charset="0"/>
              </a:rPr>
              <a:t>ПОМНИТЕ</a:t>
            </a:r>
            <a:r>
              <a:rPr lang="ru-RU" sz="1200" dirty="0" smtClean="0">
                <a:latin typeface="Times New Roman" pitchFamily="18" charset="0"/>
                <a:cs typeface="Times New Roman" pitchFamily="18" charset="0"/>
              </a:rPr>
              <a:t>, что поражение электрическим током может произойти даже без непосредственного прикосновения к токоведущим частям; </a:t>
            </a:r>
          </a:p>
          <a:p>
            <a:pPr algn="just">
              <a:buFont typeface="Wingdings" pitchFamily="2" charset="2"/>
              <a:buChar char="q"/>
            </a:pPr>
            <a:r>
              <a:rPr lang="ru-RU" sz="1200" dirty="0" smtClean="0">
                <a:latin typeface="Times New Roman" pitchFamily="18" charset="0"/>
                <a:cs typeface="Times New Roman" pitchFamily="18" charset="0"/>
              </a:rPr>
              <a:t> при выборе места для рыбалки или отдыха, запуска воздушных змеев и моделей летательных аппаратов, при сборе грибов </a:t>
            </a:r>
            <a:r>
              <a:rPr lang="ru-RU" sz="1200" b="1" dirty="0" smtClean="0">
                <a:latin typeface="Times New Roman" pitchFamily="18" charset="0"/>
                <a:cs typeface="Times New Roman" pitchFamily="18" charset="0"/>
              </a:rPr>
              <a:t>ИЗБЕГАЙТЕ</a:t>
            </a:r>
            <a:r>
              <a:rPr lang="ru-RU" sz="1200" dirty="0" smtClean="0">
                <a:latin typeface="Times New Roman" pitchFamily="18" charset="0"/>
                <a:cs typeface="Times New Roman" pitchFamily="18" charset="0"/>
              </a:rPr>
              <a:t> трасс прохождения воздушных и кабельных линий. </a:t>
            </a:r>
            <a:r>
              <a:rPr lang="ru-RU" sz="1200" b="1" dirty="0" smtClean="0">
                <a:latin typeface="Times New Roman" pitchFamily="18" charset="0"/>
                <a:cs typeface="Times New Roman" pitchFamily="18" charset="0"/>
              </a:rPr>
              <a:t>ОБРАЩАЙТЕ ВНИМАНИЕ </a:t>
            </a:r>
            <a:r>
              <a:rPr lang="ru-RU" sz="1200" dirty="0" smtClean="0">
                <a:latin typeface="Times New Roman" pitchFamily="18" charset="0"/>
                <a:cs typeface="Times New Roman" pitchFamily="18" charset="0"/>
              </a:rPr>
              <a:t>на предупреждающие плакаты и знаки безопасности, сигнализирующие о наличии электрического напряжения;</a:t>
            </a:r>
            <a:r>
              <a:rPr lang="ru-RU" sz="1200" b="1" dirty="0" smtClean="0">
                <a:latin typeface="Times New Roman" pitchFamily="18" charset="0"/>
                <a:cs typeface="Times New Roman" pitchFamily="18" charset="0"/>
              </a:rPr>
              <a:t> </a:t>
            </a:r>
          </a:p>
          <a:p>
            <a:pPr algn="just">
              <a:buFont typeface="Wingdings" pitchFamily="2" charset="2"/>
              <a:buChar char="q"/>
            </a:pPr>
            <a:r>
              <a:rPr lang="ru-RU" sz="1200" b="1" dirty="0" smtClean="0">
                <a:latin typeface="Times New Roman" pitchFamily="18" charset="0"/>
                <a:cs typeface="Times New Roman" pitchFamily="18" charset="0"/>
              </a:rPr>
              <a:t>НЕ ПРИКАСАЙТЕСЬ </a:t>
            </a:r>
            <a:r>
              <a:rPr lang="ru-RU" sz="1200" dirty="0" smtClean="0">
                <a:latin typeface="Times New Roman" pitchFamily="18" charset="0"/>
                <a:cs typeface="Times New Roman" pitchFamily="18" charset="0"/>
              </a:rPr>
              <a:t>к оборванным проводам линий электропередачи и   </a:t>
            </a:r>
            <a:r>
              <a:rPr lang="ru-RU" sz="1200" b="1" dirty="0" smtClean="0">
                <a:latin typeface="Times New Roman" pitchFamily="18" charset="0"/>
                <a:cs typeface="Times New Roman" pitchFamily="18" charset="0"/>
              </a:rPr>
              <a:t>НЕ ПРИБЛИЖАЙТЕСЬ</a:t>
            </a:r>
            <a:r>
              <a:rPr lang="ru-RU" sz="1200" dirty="0" smtClean="0">
                <a:latin typeface="Times New Roman" pitchFamily="18" charset="0"/>
                <a:cs typeface="Times New Roman" pitchFamily="18" charset="0"/>
              </a:rPr>
              <a:t>    к   ним   на</a:t>
            </a:r>
            <a:r>
              <a:rPr lang="ru-RU" sz="1200" b="1"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расстояние  ближе   8 м.   При   обнаружении   свисающего    или    оборванного   провода,    искрения,    других признаков неисправности электроустановок </a:t>
            </a:r>
            <a:r>
              <a:rPr lang="en-US"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НЕМЕДЛЕННО </a:t>
            </a:r>
            <a:r>
              <a:rPr lang="en-US" sz="1200" b="1"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СООБЩИТЕ </a:t>
            </a:r>
            <a:r>
              <a:rPr lang="en-US" sz="1200" b="1"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об </a:t>
            </a:r>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этом </a:t>
            </a:r>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диспетчеру</a:t>
            </a:r>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электросетей по </a:t>
            </a:r>
            <a:r>
              <a:rPr lang="ru-RU" sz="1200" b="1" dirty="0" smtClean="0">
                <a:solidFill>
                  <a:srgbClr val="FF0000"/>
                </a:solidFill>
                <a:latin typeface="Times New Roman" pitchFamily="18" charset="0"/>
                <a:cs typeface="Times New Roman" pitchFamily="18" charset="0"/>
              </a:rPr>
              <a:t>телефону</a:t>
            </a:r>
            <a:r>
              <a:rPr lang="ru-RU" sz="1200" b="1" dirty="0" smtClean="0">
                <a:latin typeface="Times New Roman" pitchFamily="18" charset="0"/>
                <a:cs typeface="Times New Roman" pitchFamily="18" charset="0"/>
              </a:rPr>
              <a:t> </a:t>
            </a:r>
            <a:r>
              <a:rPr lang="ru-RU" sz="1200" b="1" dirty="0" smtClean="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144</a:t>
            </a:r>
            <a:r>
              <a:rPr lang="ru-RU" sz="1200" dirty="0" smtClean="0">
                <a:latin typeface="Times New Roman" pitchFamily="18" charset="0"/>
                <a:cs typeface="Times New Roman" pitchFamily="18" charset="0"/>
              </a:rPr>
              <a:t> и примите меры по предупреждению приближающихся людей о грозящей им опасности до прибытия электромонтеров; </a:t>
            </a:r>
          </a:p>
          <a:p>
            <a:pPr algn="just">
              <a:buFont typeface="Wingdings" pitchFamily="2" charset="2"/>
              <a:buChar char="q"/>
            </a:pPr>
            <a:r>
              <a:rPr lang="ru-RU" sz="1200" b="1" dirty="0" smtClean="0">
                <a:latin typeface="Times New Roman" pitchFamily="18" charset="0"/>
                <a:cs typeface="Times New Roman" pitchFamily="18" charset="0"/>
              </a:rPr>
              <a:t> НЕ УСТАНАВЛИВАЙТЕ </a:t>
            </a:r>
            <a:r>
              <a:rPr lang="ru-RU" sz="1200" dirty="0" smtClean="0">
                <a:latin typeface="Times New Roman" pitchFamily="18" charset="0"/>
                <a:cs typeface="Times New Roman" pitchFamily="18" charset="0"/>
              </a:rPr>
              <a:t>стойки телевизионных антенн, не высаживайте деревья вблизи проводов                      линий электропередачи;</a:t>
            </a:r>
          </a:p>
        </p:txBody>
      </p:sp>
      <p:sp>
        <p:nvSpPr>
          <p:cNvPr id="12" name="TextBox 11"/>
          <p:cNvSpPr txBox="1"/>
          <p:nvPr/>
        </p:nvSpPr>
        <p:spPr>
          <a:xfrm>
            <a:off x="2636917" y="6732240"/>
            <a:ext cx="184731" cy="369332"/>
          </a:xfrm>
          <a:prstGeom prst="rect">
            <a:avLst/>
          </a:prstGeom>
          <a:noFill/>
        </p:spPr>
        <p:txBody>
          <a:bodyPr wrap="none" rtlCol="0">
            <a:spAutoFit/>
          </a:bodyPr>
          <a:lstStyle/>
          <a:p>
            <a:endParaRPr lang="ru-RU" dirty="0"/>
          </a:p>
        </p:txBody>
      </p:sp>
      <p:sp>
        <p:nvSpPr>
          <p:cNvPr id="16" name="Прямоугольник 15"/>
          <p:cNvSpPr/>
          <p:nvPr/>
        </p:nvSpPr>
        <p:spPr>
          <a:xfrm>
            <a:off x="2060848" y="6228184"/>
            <a:ext cx="4653136" cy="1384995"/>
          </a:xfrm>
          <a:prstGeom prst="rect">
            <a:avLst/>
          </a:prstGeom>
        </p:spPr>
        <p:txBody>
          <a:bodyPr wrap="square">
            <a:spAutoFit/>
          </a:bodyPr>
          <a:lstStyle/>
          <a:p>
            <a:pPr lvl="0" algn="just">
              <a:buFont typeface="Wingdings" pitchFamily="2" charset="2"/>
              <a:buChar char="q"/>
            </a:pPr>
            <a:r>
              <a:rPr lang="ru-RU" sz="1200" b="1" dirty="0" smtClean="0">
                <a:latin typeface="Bahnschrift SemiLight SemiConde" pitchFamily="34" charset="0"/>
              </a:rPr>
              <a:t> </a:t>
            </a:r>
            <a:r>
              <a:rPr lang="ru-RU" sz="1200" b="1" dirty="0" smtClean="0">
                <a:latin typeface="Times New Roman" pitchFamily="18" charset="0"/>
                <a:cs typeface="Times New Roman" pitchFamily="18" charset="0"/>
              </a:rPr>
              <a:t>НЕ ПОЛЬЗУЙТЕСЬ </a:t>
            </a:r>
            <a:r>
              <a:rPr lang="ru-RU" sz="1200" dirty="0" smtClean="0">
                <a:latin typeface="Times New Roman" pitchFamily="18" charset="0"/>
                <a:cs typeface="Times New Roman" pitchFamily="18" charset="0"/>
              </a:rPr>
              <a:t>переносными приборами и электролампами, включенными в электрическую сеть напряжением 220 В на  открытом  воздухе.  В  этих  случаях  необходимо  использовать  электроприборы на напряжение не выше 25 В;</a:t>
            </a:r>
            <a:endParaRPr lang="ru-RU" sz="1200" b="1" dirty="0" smtClean="0">
              <a:latin typeface="Times New Roman" pitchFamily="18" charset="0"/>
              <a:cs typeface="Times New Roman" pitchFamily="18" charset="0"/>
            </a:endParaRPr>
          </a:p>
          <a:p>
            <a:pPr algn="just">
              <a:buFont typeface="Wingdings" pitchFamily="2" charset="2"/>
              <a:buChar char="q"/>
            </a:pPr>
            <a:r>
              <a:rPr lang="ru-RU" sz="1200" b="1" dirty="0" smtClean="0">
                <a:latin typeface="Times New Roman" pitchFamily="18" charset="0"/>
                <a:cs typeface="Times New Roman" pitchFamily="18" charset="0"/>
              </a:rPr>
              <a:t>ОЗНАКОМЬТЕ</a:t>
            </a:r>
            <a:r>
              <a:rPr lang="ru-RU" sz="1200" dirty="0" smtClean="0">
                <a:latin typeface="Times New Roman" pitchFamily="18" charset="0"/>
                <a:cs typeface="Times New Roman" pitchFamily="18" charset="0"/>
              </a:rPr>
              <a:t> с Правилами </a:t>
            </a:r>
            <a:r>
              <a:rPr lang="ru-RU" sz="1200" dirty="0" err="1" smtClean="0">
                <a:latin typeface="Times New Roman" pitchFamily="18" charset="0"/>
                <a:cs typeface="Times New Roman" pitchFamily="18" charset="0"/>
              </a:rPr>
              <a:t>электробезопасности</a:t>
            </a: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ДЕТЕЙ </a:t>
            </a:r>
            <a:r>
              <a:rPr lang="ru-RU" sz="1200" dirty="0" smtClean="0">
                <a:latin typeface="Times New Roman" pitchFamily="18" charset="0"/>
                <a:cs typeface="Times New Roman" pitchFamily="18" charset="0"/>
              </a:rPr>
              <a:t>и требуйте от них неукоснительного их соблюдения;</a:t>
            </a:r>
          </a:p>
          <a:p>
            <a:pPr algn="just">
              <a:buFont typeface="Wingdings" pitchFamily="2" charset="2"/>
              <a:buChar char="q"/>
            </a:pPr>
            <a:endParaRPr lang="ru-RU" sz="1200" dirty="0" smtClean="0">
              <a:latin typeface="Times New Roman" pitchFamily="18" charset="0"/>
              <a:cs typeface="Times New Roman" pitchFamily="18" charset="0"/>
            </a:endParaRPr>
          </a:p>
        </p:txBody>
      </p:sp>
      <p:sp>
        <p:nvSpPr>
          <p:cNvPr id="15" name="Прямоугольник 14"/>
          <p:cNvSpPr/>
          <p:nvPr/>
        </p:nvSpPr>
        <p:spPr>
          <a:xfrm>
            <a:off x="1484784" y="8532440"/>
            <a:ext cx="4522812" cy="36933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hnschrift Condensed" pitchFamily="34" charset="0"/>
              </a:rPr>
              <a:t>филиал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hnschrift Condensed" pitchFamily="34" charset="0"/>
              </a:rPr>
              <a:t>Госэнергогазнадзора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hnschrift Condensed" pitchFamily="34" charset="0"/>
              </a:rPr>
              <a:t> по Брестской области</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Прямоугольник 16"/>
          <p:cNvSpPr/>
          <p:nvPr/>
        </p:nvSpPr>
        <p:spPr>
          <a:xfrm>
            <a:off x="1844824" y="7380312"/>
            <a:ext cx="4923928" cy="830997"/>
          </a:xfrm>
          <a:prstGeom prst="rect">
            <a:avLst/>
          </a:prstGeom>
        </p:spPr>
        <p:txBody>
          <a:bodyPr wrap="square">
            <a:spAutoFit/>
          </a:bodyPr>
          <a:lstStyle/>
          <a:p>
            <a:pPr algn="just"/>
            <a:r>
              <a:rPr lang="ru-RU" sz="1200" b="1" dirty="0" smtClean="0">
                <a:latin typeface="Bahnschrift SemiLight SemiConde" pitchFamily="34" charset="0"/>
              </a:rPr>
              <a:t>      </a:t>
            </a:r>
            <a:r>
              <a:rPr lang="ru-RU" sz="1200" b="1" dirty="0" smtClean="0">
                <a:latin typeface="Times New Roman" pitchFamily="18" charset="0"/>
                <a:cs typeface="Times New Roman" pitchFamily="18" charset="0"/>
              </a:rPr>
              <a:t>ПРИ ОБНАРУЖЕНИИ ОБОРВАННЫХ ПРОВОДОВ ИЛИ ИНЫХ АВАРИЙНЫХ СИТУАЦИЙ, СВЯЗАННЫХ С ЭЛЕКТРОУСТАНОВКАМИ, СООБЩИТЕ ОБ ЭТОМ ПО ЕДИНОМУ НОМЕРУ </a:t>
            </a:r>
            <a:r>
              <a:rPr lang="ru-RU" sz="1200" b="1" dirty="0" smtClean="0">
                <a:solidFill>
                  <a:srgbClr val="FF0000"/>
                </a:solidFill>
                <a:latin typeface="Times New Roman" pitchFamily="18" charset="0"/>
                <a:cs typeface="Times New Roman" pitchFamily="18" charset="0"/>
              </a:rPr>
              <a:t>ТЕЛЕФОНА 144.</a:t>
            </a:r>
            <a:endParaRPr lang="ru-RU" sz="1200" b="1" dirty="0">
              <a:solidFill>
                <a:srgbClr val="FF0000"/>
              </a:solidFill>
              <a:latin typeface="Times New Roman" pitchFamily="18" charset="0"/>
              <a:cs typeface="Times New Roman" pitchFamily="18" charset="0"/>
            </a:endParaRPr>
          </a:p>
        </p:txBody>
      </p:sp>
      <p:sp>
        <p:nvSpPr>
          <p:cNvPr id="19" name="Прямоугольник 18"/>
          <p:cNvSpPr/>
          <p:nvPr/>
        </p:nvSpPr>
        <p:spPr>
          <a:xfrm>
            <a:off x="188640" y="8244408"/>
            <a:ext cx="6624736" cy="276999"/>
          </a:xfrm>
          <a:prstGeom prst="rect">
            <a:avLst/>
          </a:prstGeom>
        </p:spPr>
        <p:txBody>
          <a:bodyPr wrap="square">
            <a:spAutoFit/>
          </a:bodyPr>
          <a:lstStyle/>
          <a:p>
            <a:pPr algn="just"/>
            <a:r>
              <a:rPr lang="ru-RU" sz="1200" b="1" i="1" dirty="0" smtClean="0">
                <a:latin typeface="Times New Roman" pitchFamily="18" charset="0"/>
                <a:cs typeface="Times New Roman" pitchFamily="18" charset="0"/>
              </a:rPr>
              <a:t>           Соблюдение указанных правил является гарантом Вашей безопасности!</a:t>
            </a:r>
            <a:endParaRPr lang="ru-RU" sz="1200" b="1" i="1" dirty="0">
              <a:solidFill>
                <a:srgbClr val="FF000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4941168" y="251520"/>
            <a:ext cx="1772816" cy="577680"/>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188640" y="3635896"/>
            <a:ext cx="3600400" cy="1983058"/>
          </a:xfrm>
          <a:prstGeom prst="rect">
            <a:avLst/>
          </a:prstGeom>
          <a:noFill/>
          <a:ln w="9525">
            <a:noFill/>
            <a:miter lim="800000"/>
            <a:headEnd/>
            <a:tailEnd/>
          </a:ln>
        </p:spPr>
      </p:pic>
      <p:sp>
        <p:nvSpPr>
          <p:cNvPr id="4" name="Прямоугольник 3"/>
          <p:cNvSpPr/>
          <p:nvPr/>
        </p:nvSpPr>
        <p:spPr>
          <a:xfrm>
            <a:off x="116632" y="1115616"/>
            <a:ext cx="6624736" cy="1785104"/>
          </a:xfrm>
          <a:prstGeom prst="rect">
            <a:avLst/>
          </a:prstGeom>
        </p:spPr>
        <p:txBody>
          <a:bodyPr wrap="square">
            <a:spAutoFit/>
          </a:bodyPr>
          <a:lstStyle/>
          <a:p>
            <a:pPr lvl="0" algn="just"/>
            <a:r>
              <a:rPr lang="ru-RU" sz="1100" dirty="0" smtClean="0">
                <a:latin typeface="Times New Roman" pitchFamily="18" charset="0"/>
                <a:cs typeface="Times New Roman" pitchFamily="18" charset="0"/>
              </a:rPr>
              <a:t>          В Республике Беларусь ежегодно имеют место несчастные случаи с персоналом сельскохозяйственных предприятий, связанные с поражением электрическим током. Основными причинами таких случаев являются неудовлетворительная организация эксплуатации электрохозяйства, нарушение «Правил охраны электрических сетей», отсутствие у персонала элементарных знаний об опасности электрического тока.</a:t>
            </a:r>
            <a:r>
              <a:rPr lang="ru-RU" sz="1100" dirty="0" smtClean="0">
                <a:solidFill>
                  <a:srgbClr val="000000"/>
                </a:solidFill>
                <a:latin typeface="Times New Roman" pitchFamily="18" charset="0"/>
                <a:ea typeface="Times New Roman" pitchFamily="18" charset="0"/>
                <a:cs typeface="Times New Roman" pitchFamily="18" charset="0"/>
              </a:rPr>
              <a:t> Вот один из последних фактов, подтверждающих данное утверждение.</a:t>
            </a:r>
          </a:p>
          <a:p>
            <a:pPr lvl="0" algn="just"/>
            <a:r>
              <a:rPr lang="ru-RU" sz="1100" dirty="0" smtClean="0">
                <a:latin typeface="Times New Roman" pitchFamily="18" charset="0"/>
                <a:cs typeface="Times New Roman" pitchFamily="18" charset="0"/>
              </a:rPr>
              <a:t>       Несчастный случай со смертельным исходом произошедший с комбайнером КСУП «Урожайный», </a:t>
            </a:r>
            <a:r>
              <a:rPr lang="ru-RU" sz="1100" dirty="0" err="1" smtClean="0">
                <a:latin typeface="Times New Roman" pitchFamily="18" charset="0"/>
                <a:cs typeface="Times New Roman" pitchFamily="18" charset="0"/>
              </a:rPr>
              <a:t>Лоевского</a:t>
            </a:r>
            <a:r>
              <a:rPr lang="ru-RU" sz="1100" dirty="0" smtClean="0">
                <a:latin typeface="Times New Roman" pitchFamily="18" charset="0"/>
                <a:cs typeface="Times New Roman" pitchFamily="18" charset="0"/>
              </a:rPr>
              <a:t> района, Гомельской области. Во время уборки зерновых на участках, выделенных населению для ведения хозяйства, комбайн остановился под воздушной линией электропередачи 110 кВ. Пострадавший поднялся на моторный щит зерноуборочного комбайна приблизился на недопустимое расстояние до проводов воздушной линии и был смертельно травмирован.</a:t>
            </a:r>
          </a:p>
        </p:txBody>
      </p:sp>
      <p:sp>
        <p:nvSpPr>
          <p:cNvPr id="5" name="Прямоугольник 4"/>
          <p:cNvSpPr/>
          <p:nvPr/>
        </p:nvSpPr>
        <p:spPr>
          <a:xfrm>
            <a:off x="116632" y="539552"/>
            <a:ext cx="6624736" cy="507831"/>
          </a:xfrm>
          <a:prstGeom prst="rect">
            <a:avLst/>
          </a:prstGeom>
        </p:spPr>
        <p:txBody>
          <a:bodyPr wrap="square">
            <a:spAutoFit/>
          </a:bodyPr>
          <a:lstStyle/>
          <a:p>
            <a:pPr algn="ctr"/>
            <a:r>
              <a:rPr lang="ru-RU" sz="1500" b="1" dirty="0" smtClean="0">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latin typeface="Bahnschrift SemiLight SemiConde" pitchFamily="34" charset="0"/>
              </a:rPr>
              <a:t> </a:t>
            </a:r>
            <a:r>
              <a:rPr lang="ru-RU" sz="1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Памятка по </a:t>
            </a:r>
            <a:r>
              <a:rPr lang="ru-RU" sz="15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электробезопасности</a:t>
            </a:r>
            <a:r>
              <a:rPr lang="ru-RU" sz="1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p>
          <a:p>
            <a:pPr algn="ctr"/>
            <a:r>
              <a:rPr lang="ru-RU"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при проведении работ в охранных зонах воздушных линий электропередачи</a:t>
            </a:r>
            <a:endParaRPr lang="ru-RU"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8" name="Rectangle 2"/>
          <p:cNvSpPr>
            <a:spLocks noChangeArrowheads="1"/>
          </p:cNvSpPr>
          <p:nvPr/>
        </p:nvSpPr>
        <p:spPr bwMode="auto">
          <a:xfrm>
            <a:off x="3717032" y="3347864"/>
            <a:ext cx="3024336"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Wingdings" pitchFamily="2" charset="2"/>
              <a:buChar char="q"/>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м для линий напряжением до 1000 В</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q"/>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10 м для линий напряжением 6 000 –        10 000В</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q"/>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15 м для линий напряжением 35 000 В</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q"/>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 м для линий напряжением 110 000 В</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q"/>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25 м для линий напряжением 220 000 В</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q"/>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30 м для линий напряжением 330 000 В</a:t>
            </a:r>
          </a:p>
        </p:txBody>
      </p:sp>
      <p:sp>
        <p:nvSpPr>
          <p:cNvPr id="10" name="Прямоугольник 9"/>
          <p:cNvSpPr/>
          <p:nvPr/>
        </p:nvSpPr>
        <p:spPr>
          <a:xfrm>
            <a:off x="116632" y="2771800"/>
            <a:ext cx="6624736" cy="784830"/>
          </a:xfrm>
          <a:prstGeom prst="rect">
            <a:avLst/>
          </a:prstGeom>
        </p:spPr>
        <p:txBody>
          <a:bodyPr wrap="square">
            <a:spAutoFit/>
          </a:bodyPr>
          <a:lstStyle/>
          <a:p>
            <a:pPr algn="just">
              <a:defRPr/>
            </a:pPr>
            <a:r>
              <a:rPr lang="ru-RU" sz="120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Для исключения подобных несчастных случаев вдоль воздушных линий электропередачи устанавливаются охранные зоны в виде земельного участка и воздушного пространства, ограниченных вертикальными плоскостями, отстоящими по обе стороны от крайних проводов линии при </a:t>
            </a:r>
            <a:r>
              <a:rPr lang="ru-RU" sz="1100" dirty="0" err="1" smtClean="0">
                <a:latin typeface="Times New Roman" pitchFamily="18" charset="0"/>
                <a:cs typeface="Times New Roman" pitchFamily="18" charset="0"/>
              </a:rPr>
              <a:t>неотклоненном</a:t>
            </a:r>
            <a:r>
              <a:rPr lang="ru-RU" sz="1100" dirty="0" smtClean="0">
                <a:latin typeface="Times New Roman" pitchFamily="18" charset="0"/>
                <a:cs typeface="Times New Roman" pitchFamily="18" charset="0"/>
              </a:rPr>
              <a:t> их положении на расстоянии:</a:t>
            </a:r>
          </a:p>
        </p:txBody>
      </p:sp>
      <p:sp>
        <p:nvSpPr>
          <p:cNvPr id="14" name="Прямоугольник 13"/>
          <p:cNvSpPr/>
          <p:nvPr/>
        </p:nvSpPr>
        <p:spPr>
          <a:xfrm>
            <a:off x="3717032" y="4572000"/>
            <a:ext cx="3024337" cy="1477328"/>
          </a:xfrm>
          <a:prstGeom prst="rect">
            <a:avLst/>
          </a:prstGeom>
        </p:spPr>
        <p:txBody>
          <a:bodyPr wrap="square">
            <a:spAutoFit/>
          </a:bodyPr>
          <a:lstStyle/>
          <a:p>
            <a:pPr lvl="0"/>
            <a:r>
              <a:rPr lang="ru-RU" sz="1100" dirty="0" smtClean="0">
                <a:latin typeface="Times New Roman" pitchFamily="18" charset="0"/>
                <a:cs typeface="Times New Roman" pitchFamily="18" charset="0"/>
              </a:rPr>
              <a:t>     В </a:t>
            </a:r>
            <a:r>
              <a:rPr lang="en-US" sz="110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охранных </a:t>
            </a:r>
            <a:r>
              <a:rPr lang="en-US" sz="110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зонах линий </a:t>
            </a:r>
            <a:r>
              <a:rPr lang="en-US" sz="110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электропередачи </a:t>
            </a:r>
            <a:r>
              <a:rPr lang="ru-RU" sz="1100" b="1" dirty="0" smtClean="0">
                <a:latin typeface="Times New Roman" pitchFamily="18" charset="0"/>
                <a:cs typeface="Times New Roman" pitchFamily="18" charset="0"/>
              </a:rPr>
              <a:t>ЗАПРЕЩАЕТСЯ:</a:t>
            </a:r>
            <a:r>
              <a:rPr lang="ru-RU" sz="1100" dirty="0" smtClean="0">
                <a:latin typeface="Times New Roman" pitchFamily="18" charset="0"/>
                <a:cs typeface="Times New Roman" pitchFamily="18" charset="0"/>
              </a:rPr>
              <a:t> </a:t>
            </a:r>
          </a:p>
          <a:p>
            <a:pPr algn="just">
              <a:buFont typeface="Wingdings" pitchFamily="2" charset="2"/>
              <a:buChar char="q"/>
            </a:pPr>
            <a:r>
              <a:rPr lang="ru-RU" sz="1100" dirty="0" smtClean="0">
                <a:latin typeface="Times New Roman" pitchFamily="18" charset="0"/>
                <a:cs typeface="Times New Roman" pitchFamily="18" charset="0"/>
              </a:rPr>
              <a:t> устраивать загоны для скота, сооружать проволочные заграждения; </a:t>
            </a:r>
          </a:p>
          <a:p>
            <a:pPr algn="just">
              <a:buFont typeface="Wingdings" pitchFamily="2" charset="2"/>
              <a:buChar char="q"/>
            </a:pPr>
            <a:r>
              <a:rPr lang="ru-RU" sz="1100" dirty="0" smtClean="0">
                <a:latin typeface="Times New Roman" pitchFamily="18" charset="0"/>
                <a:cs typeface="Times New Roman" pitchFamily="18" charset="0"/>
              </a:rPr>
              <a:t>производить посадку деревьев и кустарников; </a:t>
            </a:r>
          </a:p>
          <a:p>
            <a:pPr lvl="0" algn="just">
              <a:buFont typeface="Wingdings" pitchFamily="2" charset="2"/>
              <a:buChar char="q"/>
            </a:pPr>
            <a:endParaRPr lang="ru-RU" sz="1200" dirty="0" smtClean="0">
              <a:latin typeface="Bahnschrift SemiLight SemiConde" pitchFamily="34" charset="0"/>
            </a:endParaRPr>
          </a:p>
          <a:p>
            <a:endParaRPr lang="ru-RU" sz="1200" b="1" dirty="0" smtClean="0">
              <a:latin typeface="Bahnschrift SemiLight SemiConde" pitchFamily="34" charset="0"/>
            </a:endParaRPr>
          </a:p>
        </p:txBody>
      </p:sp>
      <p:sp>
        <p:nvSpPr>
          <p:cNvPr id="17" name="Прямоугольник 16"/>
          <p:cNvSpPr/>
          <p:nvPr/>
        </p:nvSpPr>
        <p:spPr>
          <a:xfrm>
            <a:off x="116632" y="5724128"/>
            <a:ext cx="6741368" cy="430887"/>
          </a:xfrm>
          <a:prstGeom prst="rect">
            <a:avLst/>
          </a:prstGeom>
        </p:spPr>
        <p:txBody>
          <a:bodyPr wrap="square">
            <a:spAutoFit/>
          </a:bodyPr>
          <a:lstStyle/>
          <a:p>
            <a:pPr lvl="0" algn="just">
              <a:buFont typeface="Wingdings" pitchFamily="2" charset="2"/>
              <a:buChar char="q"/>
            </a:pPr>
            <a:r>
              <a:rPr lang="ru-RU" sz="1100" dirty="0" smtClean="0">
                <a:latin typeface="Times New Roman" pitchFamily="18" charset="0"/>
                <a:cs typeface="Times New Roman" pitchFamily="18" charset="0"/>
              </a:rPr>
              <a:t> размещать автозаправочные   станции и иные хранилища горюче-смазочных материалов, устраивать стоянки всех видов машин и механизмов.</a:t>
            </a:r>
          </a:p>
        </p:txBody>
      </p:sp>
      <p:pic>
        <p:nvPicPr>
          <p:cNvPr id="18" name="Picture 3"/>
          <p:cNvPicPr>
            <a:picLocks noChangeAspect="1" noChangeArrowheads="1"/>
          </p:cNvPicPr>
          <p:nvPr/>
        </p:nvPicPr>
        <p:blipFill>
          <a:blip r:embed="rId5" cstate="print"/>
          <a:srcRect/>
          <a:stretch>
            <a:fillRect/>
          </a:stretch>
        </p:blipFill>
        <p:spPr bwMode="auto">
          <a:xfrm>
            <a:off x="188640" y="6156176"/>
            <a:ext cx="1656184" cy="16408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Прямоугольник 19"/>
          <p:cNvSpPr/>
          <p:nvPr/>
        </p:nvSpPr>
        <p:spPr>
          <a:xfrm>
            <a:off x="1844824" y="6084168"/>
            <a:ext cx="4896544" cy="1985159"/>
          </a:xfrm>
          <a:prstGeom prst="rect">
            <a:avLst/>
          </a:prstGeom>
        </p:spPr>
        <p:txBody>
          <a:bodyPr wrap="square">
            <a:spAutoFit/>
          </a:bodyPr>
          <a:lstStyle/>
          <a:p>
            <a:pPr lvl="0" algn="just"/>
            <a:r>
              <a:rPr lang="ru-RU" sz="1100" b="1" dirty="0" smtClean="0">
                <a:latin typeface="Times New Roman" pitchFamily="18" charset="0"/>
                <a:cs typeface="Times New Roman" pitchFamily="18" charset="0"/>
              </a:rPr>
              <a:t>ТОЛЬКО ПОСЛЕ ПРИНЯТИЯ ДОПОЛНИТЕЛЬНЫХ МЕР БЕЗОПАСНОСТИ </a:t>
            </a:r>
            <a:r>
              <a:rPr lang="ru-RU" sz="1100" dirty="0" smtClean="0">
                <a:latin typeface="Times New Roman" pitchFamily="18" charset="0"/>
                <a:cs typeface="Times New Roman" pitchFamily="18" charset="0"/>
              </a:rPr>
              <a:t>(вплоть до отключения линий) по согласованию с собственником линий     допускается:</a:t>
            </a:r>
          </a:p>
          <a:p>
            <a:pPr lvl="0" algn="just">
              <a:buFont typeface="Wingdings" pitchFamily="2" charset="2"/>
              <a:buChar char="§"/>
            </a:pPr>
            <a:r>
              <a:rPr lang="ru-RU" sz="1100" dirty="0" smtClean="0">
                <a:latin typeface="Times New Roman" pitchFamily="18" charset="0"/>
                <a:cs typeface="Times New Roman" pitchFamily="18" charset="0"/>
              </a:rPr>
              <a:t> осуществлять погрузочно-разгрузочные и мелиоративные работы;</a:t>
            </a:r>
          </a:p>
          <a:p>
            <a:pPr lvl="0" algn="just">
              <a:buFont typeface="Wingdings" pitchFamily="2" charset="2"/>
              <a:buChar char="§"/>
            </a:pPr>
            <a:r>
              <a:rPr lang="ru-RU" sz="1100" dirty="0" smtClean="0">
                <a:latin typeface="Times New Roman" pitchFamily="18" charset="0"/>
                <a:cs typeface="Times New Roman" pitchFamily="18" charset="0"/>
              </a:rPr>
              <a:t>  производить вырубку деревьев и кустарников;</a:t>
            </a:r>
          </a:p>
          <a:p>
            <a:pPr algn="just">
              <a:buFont typeface="Wingdings" pitchFamily="2" charset="2"/>
              <a:buChar char="§"/>
            </a:pPr>
            <a:r>
              <a:rPr lang="ru-RU" sz="1100" dirty="0" smtClean="0">
                <a:latin typeface="Times New Roman" pitchFamily="18" charset="0"/>
                <a:cs typeface="Times New Roman" pitchFamily="18" charset="0"/>
              </a:rPr>
              <a:t>   производить полив сельскохозяйственных культур; совершать проезд машин и механизмов, имеющих общую высоту с грузом или без груза от поверхности дороги более 4,5 м (только по заранее разработанным и согласованным с собственниками линий безопасным маршрутам движения).</a:t>
            </a:r>
          </a:p>
          <a:p>
            <a:pPr lvl="0">
              <a:buFont typeface="Courier New" pitchFamily="49" charset="0"/>
              <a:buChar char="o"/>
            </a:pPr>
            <a:endParaRPr lang="ru-RU" sz="1200" dirty="0" smtClean="0">
              <a:latin typeface="Bahnschrift SemiLight SemiConde" pitchFamily="34" charset="0"/>
            </a:endParaRPr>
          </a:p>
          <a:p>
            <a:pPr algn="just"/>
            <a:endParaRPr lang="ru-RU" sz="1200" dirty="0" smtClean="0">
              <a:latin typeface="Bahnschrift SemiLight SemiConde" pitchFamily="34" charset="0"/>
            </a:endParaRPr>
          </a:p>
        </p:txBody>
      </p:sp>
      <p:sp>
        <p:nvSpPr>
          <p:cNvPr id="21" name="Прямоугольник 20"/>
          <p:cNvSpPr/>
          <p:nvPr/>
        </p:nvSpPr>
        <p:spPr>
          <a:xfrm>
            <a:off x="116632" y="7596336"/>
            <a:ext cx="6624736" cy="615553"/>
          </a:xfrm>
          <a:prstGeom prst="rect">
            <a:avLst/>
          </a:prstGeom>
        </p:spPr>
        <p:txBody>
          <a:bodyPr wrap="square">
            <a:spAutoFit/>
          </a:bodyPr>
          <a:lstStyle/>
          <a:p>
            <a:pPr algn="just"/>
            <a:r>
              <a:rPr lang="ru-RU" sz="1200" b="1" dirty="0" smtClean="0">
                <a:latin typeface="Bahnschrift SemiLight SemiConde" pitchFamily="34" charset="0"/>
              </a:rPr>
              <a:t>                                                                     </a:t>
            </a:r>
            <a:r>
              <a:rPr lang="ru-RU" sz="1100" b="1" dirty="0" smtClean="0">
                <a:latin typeface="Times New Roman" pitchFamily="18" charset="0"/>
                <a:cs typeface="Times New Roman" pitchFamily="18" charset="0"/>
              </a:rPr>
              <a:t>ПРИ ОБНАРУЖЕНИИ ОБОРВАННЫХ ПРОВОДОВ ИЛИ ИНЫХ АВАРИЙНЫХ СИТУАЦИЙ, СВЯЗАННЫХ С ЭЛЕКТРОУСТАНОВКАМИ, СООБЩИТЕ ОБ ЭТОМ ПО ЕДИНОМУ НОМЕРУ </a:t>
            </a:r>
            <a:r>
              <a:rPr lang="ru-RU" sz="1100" b="1" dirty="0" smtClean="0">
                <a:solidFill>
                  <a:srgbClr val="FF0000"/>
                </a:solidFill>
                <a:latin typeface="Times New Roman" pitchFamily="18" charset="0"/>
                <a:cs typeface="Times New Roman" pitchFamily="18" charset="0"/>
              </a:rPr>
              <a:t>ТЕЛЕФОНА 144.</a:t>
            </a:r>
            <a:endParaRPr lang="ru-RU" sz="1100" b="1" dirty="0">
              <a:solidFill>
                <a:srgbClr val="FF0000"/>
              </a:solidFill>
              <a:latin typeface="Times New Roman" pitchFamily="18" charset="0"/>
              <a:cs typeface="Times New Roman" pitchFamily="18" charset="0"/>
            </a:endParaRPr>
          </a:p>
        </p:txBody>
      </p:sp>
      <p:sp>
        <p:nvSpPr>
          <p:cNvPr id="22" name="Прямоугольник 21"/>
          <p:cNvSpPr/>
          <p:nvPr/>
        </p:nvSpPr>
        <p:spPr>
          <a:xfrm>
            <a:off x="1268760" y="8532440"/>
            <a:ext cx="4608512" cy="36933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hnschrift Condensed" pitchFamily="34" charset="0"/>
              </a:rPr>
              <a:t> филиал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hnschrift Condensed" pitchFamily="34" charset="0"/>
              </a:rPr>
              <a:t>Госэнергогазнадзора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hnschrift Condensed" pitchFamily="34" charset="0"/>
              </a:rPr>
              <a:t> по Брестской области</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Прямоугольник 14"/>
          <p:cNvSpPr/>
          <p:nvPr/>
        </p:nvSpPr>
        <p:spPr>
          <a:xfrm>
            <a:off x="116632" y="8244408"/>
            <a:ext cx="6624736" cy="276999"/>
          </a:xfrm>
          <a:prstGeom prst="rect">
            <a:avLst/>
          </a:prstGeom>
        </p:spPr>
        <p:txBody>
          <a:bodyPr wrap="square">
            <a:spAutoFit/>
          </a:bodyPr>
          <a:lstStyle/>
          <a:p>
            <a:pPr algn="ctr"/>
            <a:r>
              <a:rPr lang="ru-RU" sz="1200" b="1" i="1" dirty="0" smtClean="0">
                <a:latin typeface="Times New Roman" pitchFamily="18" charset="0"/>
                <a:cs typeface="Times New Roman" pitchFamily="18" charset="0"/>
              </a:rPr>
              <a:t>           Соблюдение указанных правил является гарантом Вашей безопасности!</a:t>
            </a:r>
            <a:endParaRPr lang="ru-RU" sz="1200" b="1" i="1" dirty="0">
              <a:solidFill>
                <a:srgbClr val="FF0000"/>
              </a:solidFill>
              <a:latin typeface="Times New Roman" pitchFamily="18" charset="0"/>
              <a:cs typeface="Times New Roman" pitchFamily="18" charset="0"/>
            </a:endParaRPr>
          </a:p>
        </p:txBody>
      </p:sp>
      <p:sp>
        <p:nvSpPr>
          <p:cNvPr id="24" name="Прямоугольник 23"/>
          <p:cNvSpPr/>
          <p:nvPr/>
        </p:nvSpPr>
        <p:spPr>
          <a:xfrm>
            <a:off x="44624" y="5508104"/>
            <a:ext cx="6624736" cy="276999"/>
          </a:xfrm>
          <a:prstGeom prst="rect">
            <a:avLst/>
          </a:prstGeom>
        </p:spPr>
        <p:txBody>
          <a:bodyPr wrap="square">
            <a:spAutoFit/>
          </a:bodyPr>
          <a:lstStyle/>
          <a:p>
            <a:pPr algn="just">
              <a:buFont typeface="Wingdings" pitchFamily="2" charset="2"/>
              <a:buChar char="q"/>
            </a:pPr>
            <a:r>
              <a:rPr lang="ru-RU" sz="120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располагать полевые станы, складировать корма, удобрения, солому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Другая 7">
      <a:dk1>
        <a:sysClr val="windowText" lastClr="000000"/>
      </a:dk1>
      <a:lt1>
        <a:sysClr val="window" lastClr="FFFFFF"/>
      </a:lt1>
      <a:dk2>
        <a:srgbClr val="464646"/>
      </a:dk2>
      <a:lt2>
        <a:srgbClr val="DEF5FA"/>
      </a:lt2>
      <a:accent1>
        <a:srgbClr val="99161C"/>
      </a:accent1>
      <a:accent2>
        <a:srgbClr val="A3171E"/>
      </a:accent2>
      <a:accent3>
        <a:srgbClr val="99161C"/>
      </a:accent3>
      <a:accent4>
        <a:srgbClr val="7A1116"/>
      </a:accent4>
      <a:accent5>
        <a:srgbClr val="7A1116"/>
      </a:accent5>
      <a:accent6>
        <a:srgbClr val="7D3C4A"/>
      </a:accent6>
      <a:hlink>
        <a:srgbClr val="5B0C10"/>
      </a:hlink>
      <a:folHlink>
        <a:srgbClr val="510B0F"/>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2120</TotalTime>
  <Words>1466</Words>
  <Application>Microsoft Office PowerPoint</Application>
  <PresentationFormat>Экран (4:3)</PresentationFormat>
  <Paragraphs>80</Paragraphs>
  <Slides>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Официальная</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Филиал Госэнергогазнадзора по Брестской области   напоминает</dc:title>
  <dc:creator>pedich_av</dc:creator>
  <cp:lastModifiedBy>pedich_av</cp:lastModifiedBy>
  <cp:revision>203</cp:revision>
  <dcterms:created xsi:type="dcterms:W3CDTF">2020-01-20T12:44:17Z</dcterms:created>
  <dcterms:modified xsi:type="dcterms:W3CDTF">2022-04-12T07:41:25Z</dcterms:modified>
</cp:coreProperties>
</file>